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4"/>
  </p:notesMasterIdLst>
  <p:handoutMasterIdLst>
    <p:handoutMasterId r:id="rId25"/>
  </p:handoutMasterIdLst>
  <p:sldIdLst>
    <p:sldId id="315" r:id="rId5"/>
    <p:sldId id="313" r:id="rId6"/>
    <p:sldId id="314" r:id="rId7"/>
    <p:sldId id="316" r:id="rId8"/>
    <p:sldId id="318" r:id="rId9"/>
    <p:sldId id="319" r:id="rId10"/>
    <p:sldId id="332" r:id="rId11"/>
    <p:sldId id="321" r:id="rId12"/>
    <p:sldId id="322" r:id="rId13"/>
    <p:sldId id="333" r:id="rId14"/>
    <p:sldId id="323" r:id="rId15"/>
    <p:sldId id="326" r:id="rId16"/>
    <p:sldId id="327" r:id="rId17"/>
    <p:sldId id="328" r:id="rId18"/>
    <p:sldId id="329" r:id="rId19"/>
    <p:sldId id="330" r:id="rId20"/>
    <p:sldId id="331" r:id="rId21"/>
    <p:sldId id="325" r:id="rId22"/>
    <p:sldId id="324"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09F"/>
    <a:srgbClr val="CAB447"/>
    <a:srgbClr val="FFE1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BB3833-0433-7D58-8A82-9F214199DF2F}" v="1" dt="2023-08-03T15:31:32.452"/>
    <p1510:client id="{32EDC884-3C63-401D-B15D-1C4A124689D7}" v="114" dt="2023-09-14T15:29:10.941"/>
    <p1510:client id="{4066F7A3-B9A3-2085-B8D9-3690D8C82DBE}" v="1" dt="2023-08-10T14:24:13.231"/>
    <p1510:client id="{916555C5-609E-500E-0917-B2A38F77116E}" v="5" dt="2023-07-31T16:46:37.610"/>
    <p1510:client id="{A35EFEEF-FD73-67FA-5ABD-D6B784460B29}" v="1" dt="2023-08-17T19:23:47.385"/>
    <p1510:client id="{A3989078-4087-C8BC-E1FC-53683A660F63}" v="587" dt="2023-07-31T16:06:33.624"/>
    <p1510:client id="{B5B60E8B-5865-C98E-FEF3-429416558A94}" v="110" dt="2023-08-08T14:26:01.560"/>
    <p1510:client id="{CB060778-D248-433F-8310-A66317B19752}" vWet="2" dt="2023-09-14T15:18:06.968"/>
    <p1510:client id="{CED737DA-A953-6017-5753-F9FA58A7757A}" v="274" dt="2023-07-31T16:23:12.374"/>
    <p1510:client id="{D5E4F32F-E86B-AA5C-5D7F-10EAC3002BD5}" v="2" dt="2023-08-03T15:49:35.331"/>
    <p1510:client id="{D63A71A3-D3D4-1114-04B3-C1ABF3C17BA8}" v="11" dt="2023-09-18T13:37:08.1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mes, Nichole" userId="S::susan.thames@uta.edu::2c5e3925-14d5-4b5c-8097-c665d804e0a5" providerId="AD" clId="Web-{D63A71A3-D3D4-1114-04B3-C1ABF3C17BA8}"/>
    <pc:docChg chg="modSld">
      <pc:chgData name="Thames, Nichole" userId="S::susan.thames@uta.edu::2c5e3925-14d5-4b5c-8097-c665d804e0a5" providerId="AD" clId="Web-{D63A71A3-D3D4-1114-04B3-C1ABF3C17BA8}" dt="2023-09-18T13:37:48.214" v="114"/>
      <pc:docMkLst>
        <pc:docMk/>
      </pc:docMkLst>
      <pc:sldChg chg="modSp">
        <pc:chgData name="Thames, Nichole" userId="S::susan.thames@uta.edu::2c5e3925-14d5-4b5c-8097-c665d804e0a5" providerId="AD" clId="Web-{D63A71A3-D3D4-1114-04B3-C1ABF3C17BA8}" dt="2023-09-18T13:36:28.274" v="6" actId="1076"/>
        <pc:sldMkLst>
          <pc:docMk/>
          <pc:sldMk cId="2198263281" sldId="319"/>
        </pc:sldMkLst>
        <pc:spChg chg="mod">
          <ac:chgData name="Thames, Nichole" userId="S::susan.thames@uta.edu::2c5e3925-14d5-4b5c-8097-c665d804e0a5" providerId="AD" clId="Web-{D63A71A3-D3D4-1114-04B3-C1ABF3C17BA8}" dt="2023-09-18T13:36:28.274" v="6" actId="1076"/>
          <ac:spMkLst>
            <pc:docMk/>
            <pc:sldMk cId="2198263281" sldId="319"/>
            <ac:spMk id="9" creationId="{5F74F406-8AD2-1740-CA62-B5E3AE70713F}"/>
          </ac:spMkLst>
        </pc:spChg>
      </pc:sldChg>
      <pc:sldChg chg="modSp modNotes">
        <pc:chgData name="Thames, Nichole" userId="S::susan.thames@uta.edu::2c5e3925-14d5-4b5c-8097-c665d804e0a5" providerId="AD" clId="Web-{D63A71A3-D3D4-1114-04B3-C1ABF3C17BA8}" dt="2023-09-18T13:37:48.214" v="114"/>
        <pc:sldMkLst>
          <pc:docMk/>
          <pc:sldMk cId="940091846" sldId="332"/>
        </pc:sldMkLst>
        <pc:spChg chg="mod">
          <ac:chgData name="Thames, Nichole" userId="S::susan.thames@uta.edu::2c5e3925-14d5-4b5c-8097-c665d804e0a5" providerId="AD" clId="Web-{D63A71A3-D3D4-1114-04B3-C1ABF3C17BA8}" dt="2023-09-18T13:37:07.931" v="20" actId="20577"/>
          <ac:spMkLst>
            <pc:docMk/>
            <pc:sldMk cId="940091846" sldId="332"/>
            <ac:spMk id="9" creationId="{5F74F406-8AD2-1740-CA62-B5E3AE70713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B4648B9-45BC-4775-B05D-326CFB8A404A}" type="datetimeFigureOut">
              <a:rPr lang="en-US" smtClean="0"/>
              <a:t>9/18/2023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F86EAA7-C9A1-4F6E-ABD4-B5A667C7A0D4}" type="slidenum">
              <a:rPr lang="en-US" smtClean="0"/>
              <a:t>‹#›</a:t>
            </a:fld>
            <a:endParaRPr lang="en-US"/>
          </a:p>
        </p:txBody>
      </p:sp>
    </p:spTree>
    <p:extLst>
      <p:ext uri="{BB962C8B-B14F-4D97-AF65-F5344CB8AC3E}">
        <p14:creationId xmlns:p14="http://schemas.microsoft.com/office/powerpoint/2010/main" val="2793028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02069C0-682F-420B-8A10-AF2621E71B42}" type="datetimeFigureOut">
              <a:rPr lang="en-US" smtClean="0"/>
              <a:t>9/18/2023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9E9B19A-74F5-4C5F-9080-168D692FA354}" type="slidenum">
              <a:rPr lang="en-US" smtClean="0"/>
              <a:t>‹#›</a:t>
            </a:fld>
            <a:endParaRPr lang="en-US"/>
          </a:p>
        </p:txBody>
      </p:sp>
    </p:spTree>
    <p:extLst>
      <p:ext uri="{BB962C8B-B14F-4D97-AF65-F5344CB8AC3E}">
        <p14:creationId xmlns:p14="http://schemas.microsoft.com/office/powerpoint/2010/main" val="91559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80C5E2-78CD-F746-9BAF-2B89BCAF7EBF}" type="slidenum">
              <a:rPr lang="en-US" smtClean="0"/>
              <a:t>1</a:t>
            </a:fld>
            <a:endParaRPr lang="en-US"/>
          </a:p>
        </p:txBody>
      </p:sp>
    </p:spTree>
    <p:extLst>
      <p:ext uri="{BB962C8B-B14F-4D97-AF65-F5344CB8AC3E}">
        <p14:creationId xmlns:p14="http://schemas.microsoft.com/office/powerpoint/2010/main" val="3600943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 Employment can take 24-48 hours to approve a job posting. If you need immediate assistance, please do not hesitate to reach out to us.</a:t>
            </a:r>
          </a:p>
        </p:txBody>
      </p:sp>
      <p:sp>
        <p:nvSpPr>
          <p:cNvPr id="4" name="Slide Number Placeholder 3"/>
          <p:cNvSpPr>
            <a:spLocks noGrp="1"/>
          </p:cNvSpPr>
          <p:nvPr>
            <p:ph type="sldNum" sz="quarter" idx="5"/>
          </p:nvPr>
        </p:nvSpPr>
        <p:spPr/>
        <p:txBody>
          <a:bodyPr/>
          <a:lstStyle/>
          <a:p>
            <a:fld id="{D680C5E2-78CD-F746-9BAF-2B89BCAF7EBF}" type="slidenum">
              <a:rPr lang="en-US" smtClean="0"/>
              <a:t>10</a:t>
            </a:fld>
            <a:endParaRPr lang="en-US"/>
          </a:p>
        </p:txBody>
      </p:sp>
    </p:spTree>
    <p:extLst>
      <p:ext uri="{BB962C8B-B14F-4D97-AF65-F5344CB8AC3E}">
        <p14:creationId xmlns:p14="http://schemas.microsoft.com/office/powerpoint/2010/main" val="3741212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80C5E2-78CD-F746-9BAF-2B89BCAF7EBF}" type="slidenum">
              <a:rPr lang="en-US" smtClean="0"/>
              <a:t>11</a:t>
            </a:fld>
            <a:endParaRPr lang="en-US"/>
          </a:p>
        </p:txBody>
      </p:sp>
    </p:spTree>
    <p:extLst>
      <p:ext uri="{BB962C8B-B14F-4D97-AF65-F5344CB8AC3E}">
        <p14:creationId xmlns:p14="http://schemas.microsoft.com/office/powerpoint/2010/main" val="3444344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encourage departments to please do not reset job postings. For best practices, please expire your job posting, then duplicate for up to 30 days to receive a fresh applicant pool. If you are hesitant to do this because previous applicants may reapply, be sure to download your candidate pool report so that you are able to deny those applications you are not interested in. </a:t>
            </a:r>
          </a:p>
          <a:p>
            <a:endParaRPr lang="en-US">
              <a:cs typeface="Calibri"/>
            </a:endParaRPr>
          </a:p>
        </p:txBody>
      </p:sp>
      <p:sp>
        <p:nvSpPr>
          <p:cNvPr id="4" name="Slide Number Placeholder 3"/>
          <p:cNvSpPr>
            <a:spLocks noGrp="1"/>
          </p:cNvSpPr>
          <p:nvPr>
            <p:ph type="sldNum" sz="quarter" idx="5"/>
          </p:nvPr>
        </p:nvSpPr>
        <p:spPr/>
        <p:txBody>
          <a:bodyPr/>
          <a:lstStyle/>
          <a:p>
            <a:fld id="{49E9B19A-74F5-4C5F-9080-168D692FA354}" type="slidenum">
              <a:rPr lang="en-US" smtClean="0"/>
              <a:t>16</a:t>
            </a:fld>
            <a:endParaRPr lang="en-US"/>
          </a:p>
        </p:txBody>
      </p:sp>
    </p:spTree>
    <p:extLst>
      <p:ext uri="{BB962C8B-B14F-4D97-AF65-F5344CB8AC3E}">
        <p14:creationId xmlns:p14="http://schemas.microsoft.com/office/powerpoint/2010/main" val="1775255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select duplicate, you will be able to edit the job as if you were posting it for the first time. Carry on as if you were posting a normal job. Give the new position 24 – 48 hours to be approved.</a:t>
            </a:r>
          </a:p>
          <a:p>
            <a:endParaRPr lang="en-US">
              <a:cs typeface="Calibri"/>
            </a:endParaRPr>
          </a:p>
        </p:txBody>
      </p:sp>
      <p:sp>
        <p:nvSpPr>
          <p:cNvPr id="4" name="Slide Number Placeholder 3"/>
          <p:cNvSpPr>
            <a:spLocks noGrp="1"/>
          </p:cNvSpPr>
          <p:nvPr>
            <p:ph type="sldNum" sz="quarter" idx="5"/>
          </p:nvPr>
        </p:nvSpPr>
        <p:spPr/>
        <p:txBody>
          <a:bodyPr/>
          <a:lstStyle/>
          <a:p>
            <a:fld id="{49E9B19A-74F5-4C5F-9080-168D692FA354}" type="slidenum">
              <a:rPr lang="en-US" smtClean="0"/>
              <a:t>17</a:t>
            </a:fld>
            <a:endParaRPr lang="en-US"/>
          </a:p>
        </p:txBody>
      </p:sp>
    </p:spTree>
    <p:extLst>
      <p:ext uri="{BB962C8B-B14F-4D97-AF65-F5344CB8AC3E}">
        <p14:creationId xmlns:p14="http://schemas.microsoft.com/office/powerpoint/2010/main" val="316141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Student Employment oversees Handshake for UTA, there are certain aspects of the platform that we cannot directly edit. In specific cases such as transferring ownership when a Handshake account owner is no longer with UTA, removing a previous employee from one department to another, or deleting a Handshake account, you need to submit Handshake Support Tickets for assistance. If you encounter any difficulties while submitting your ticket, please feel free to contact Student Employment for further assistance.</a:t>
            </a:r>
          </a:p>
          <a:p>
            <a:endParaRPr lang="en-US">
              <a:cs typeface="Calibri"/>
            </a:endParaRPr>
          </a:p>
        </p:txBody>
      </p:sp>
      <p:sp>
        <p:nvSpPr>
          <p:cNvPr id="4" name="Slide Number Placeholder 3"/>
          <p:cNvSpPr>
            <a:spLocks noGrp="1"/>
          </p:cNvSpPr>
          <p:nvPr>
            <p:ph type="sldNum" sz="quarter" idx="5"/>
          </p:nvPr>
        </p:nvSpPr>
        <p:spPr/>
        <p:txBody>
          <a:bodyPr/>
          <a:lstStyle/>
          <a:p>
            <a:fld id="{D680C5E2-78CD-F746-9BAF-2B89BCAF7EBF}" type="slidenum">
              <a:rPr lang="en-US" smtClean="0"/>
              <a:t>18</a:t>
            </a:fld>
            <a:endParaRPr lang="en-US"/>
          </a:p>
        </p:txBody>
      </p:sp>
    </p:spTree>
    <p:extLst>
      <p:ext uri="{BB962C8B-B14F-4D97-AF65-F5344CB8AC3E}">
        <p14:creationId xmlns:p14="http://schemas.microsoft.com/office/powerpoint/2010/main" val="3444344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80C5E2-78CD-F746-9BAF-2B89BCAF7EBF}" type="slidenum">
              <a:rPr lang="en-US" smtClean="0"/>
              <a:t>19</a:t>
            </a:fld>
            <a:endParaRPr lang="en-US"/>
          </a:p>
        </p:txBody>
      </p:sp>
    </p:spTree>
    <p:extLst>
      <p:ext uri="{BB962C8B-B14F-4D97-AF65-F5344CB8AC3E}">
        <p14:creationId xmlns:p14="http://schemas.microsoft.com/office/powerpoint/2010/main" val="344434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680C5E2-78CD-F746-9BAF-2B89BCAF7EBF}" type="slidenum">
              <a:rPr lang="en-US" smtClean="0"/>
              <a:t>2</a:t>
            </a:fld>
            <a:endParaRPr lang="en-US"/>
          </a:p>
        </p:txBody>
      </p:sp>
    </p:spTree>
    <p:extLst>
      <p:ext uri="{BB962C8B-B14F-4D97-AF65-F5344CB8AC3E}">
        <p14:creationId xmlns:p14="http://schemas.microsoft.com/office/powerpoint/2010/main" val="1255049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680C5E2-78CD-F746-9BAF-2B89BCAF7EBF}" type="slidenum">
              <a:rPr lang="en-US" smtClean="0"/>
              <a:t>3</a:t>
            </a:fld>
            <a:endParaRPr lang="en-US"/>
          </a:p>
        </p:txBody>
      </p:sp>
    </p:spTree>
    <p:extLst>
      <p:ext uri="{BB962C8B-B14F-4D97-AF65-F5344CB8AC3E}">
        <p14:creationId xmlns:p14="http://schemas.microsoft.com/office/powerpoint/2010/main" val="1255049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80C5E2-78CD-F746-9BAF-2B89BCAF7EBF}" type="slidenum">
              <a:rPr lang="en-US" smtClean="0"/>
              <a:t>4</a:t>
            </a:fld>
            <a:endParaRPr lang="en-US"/>
          </a:p>
        </p:txBody>
      </p:sp>
    </p:spTree>
    <p:extLst>
      <p:ext uri="{BB962C8B-B14F-4D97-AF65-F5344CB8AC3E}">
        <p14:creationId xmlns:p14="http://schemas.microsoft.com/office/powerpoint/2010/main" val="3444344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80C5E2-78CD-F746-9BAF-2B89BCAF7EBF}" type="slidenum">
              <a:rPr lang="en-US" smtClean="0"/>
              <a:t>5</a:t>
            </a:fld>
            <a:endParaRPr lang="en-US"/>
          </a:p>
        </p:txBody>
      </p:sp>
    </p:spTree>
    <p:extLst>
      <p:ext uri="{BB962C8B-B14F-4D97-AF65-F5344CB8AC3E}">
        <p14:creationId xmlns:p14="http://schemas.microsoft.com/office/powerpoint/2010/main" val="3444344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Please always include "UTA" in the front of all job positions. If it is work-study, please make it a habit to include "UTA Work-Study" at the front of the job title. </a:t>
            </a:r>
          </a:p>
          <a:p>
            <a:endParaRPr lang="en-US">
              <a:ea typeface="Calibri"/>
              <a:cs typeface="Calibri"/>
            </a:endParaRPr>
          </a:p>
          <a:p>
            <a:r>
              <a:rPr lang="en-US">
                <a:ea typeface="Calibri"/>
                <a:cs typeface="Calibri"/>
              </a:rPr>
              <a:t>If your Job Type is incorrectly marked as any other type, Student Employment will not know as we do not have access to the additional job type queues. Therefore, your job posting will be pending until your department notifies us that it has not been reviewed. </a:t>
            </a:r>
          </a:p>
          <a:p>
            <a:endParaRPr lang="en-US">
              <a:ea typeface="Calibri"/>
              <a:cs typeface="Calibri"/>
            </a:endParaRPr>
          </a:p>
          <a:p>
            <a:r>
              <a:rPr lang="en-US" b="1">
                <a:ea typeface="Calibri"/>
                <a:cs typeface="Calibri"/>
              </a:rPr>
              <a:t>Although Student Employment does not provide job descriptions, we can offer tips and suggestions that will help make your job postings stand out: </a:t>
            </a:r>
          </a:p>
          <a:p>
            <a:endParaRPr lang="en-US">
              <a:ea typeface="Calibri"/>
              <a:cs typeface="Calibri"/>
            </a:endParaRPr>
          </a:p>
          <a:p>
            <a:r>
              <a:rPr lang="en-US" b="1"/>
              <a:t>Embrace Clarity and Detail</a:t>
            </a:r>
            <a:r>
              <a:rPr lang="en-US"/>
              <a:t>: Be crystal clear about the role's responsibilities, qualifications, and what sets your department apart. Students are hungry for information, so provide a comprehensive overview that showcases the exciting challenges they'll tackle and the impact they'll make.</a:t>
            </a:r>
            <a:endParaRPr lang="en-US">
              <a:ea typeface="Calibri"/>
              <a:cs typeface="Calibri"/>
            </a:endParaRPr>
          </a:p>
          <a:p>
            <a:r>
              <a:rPr lang="en-US"/>
              <a:t> </a:t>
            </a:r>
            <a:endParaRPr lang="en-US">
              <a:ea typeface="Calibri"/>
              <a:cs typeface="Calibri"/>
            </a:endParaRPr>
          </a:p>
          <a:p>
            <a:r>
              <a:rPr lang="en-US" b="1"/>
              <a:t>Speak Their Language: </a:t>
            </a:r>
            <a:r>
              <a:rPr lang="en-US"/>
              <a:t>Appeal to students by adopting a conversational tone that resonates with their aspirations. Address them directly, showcasing how their skills and fresh perspectives will be valued in your dynamic work environment.</a:t>
            </a:r>
            <a:endParaRPr lang="en-US" b="1">
              <a:ea typeface="Calibri"/>
              <a:cs typeface="Calibri"/>
            </a:endParaRPr>
          </a:p>
          <a:p>
            <a:r>
              <a:rPr lang="en-US"/>
              <a:t> </a:t>
            </a:r>
            <a:endParaRPr lang="en-US">
              <a:ea typeface="Calibri"/>
              <a:cs typeface="Calibri"/>
            </a:endParaRPr>
          </a:p>
          <a:p>
            <a:r>
              <a:rPr lang="en-US" b="1"/>
              <a:t>Showcase Growth Opportunities: </a:t>
            </a:r>
            <a:r>
              <a:rPr lang="en-US"/>
              <a:t>Highlight the growth potential within your department. Students are eager to learn and advance, so emphasize the learning opportunities, mentorship, and potential career paths that await them.</a:t>
            </a:r>
            <a:endParaRPr lang="en-US" b="1">
              <a:ea typeface="Calibri"/>
              <a:cs typeface="Calibri"/>
            </a:endParaRPr>
          </a:p>
          <a:p>
            <a:r>
              <a:rPr lang="en-US"/>
              <a:t> </a:t>
            </a:r>
            <a:endParaRPr lang="en-US">
              <a:ea typeface="Calibri"/>
              <a:cs typeface="Calibri"/>
            </a:endParaRPr>
          </a:p>
          <a:p>
            <a:r>
              <a:rPr lang="en-US" b="1"/>
              <a:t>Spotlight Impactful Projects: </a:t>
            </a:r>
            <a:r>
              <a:rPr lang="en-US"/>
              <a:t>Feature some of your most innovative projects that students can be a part of. Showcasing real-world applications of their potential contributions will ignite their passion and drive to join your team.</a:t>
            </a:r>
            <a:endParaRPr lang="en-US" b="1">
              <a:ea typeface="Calibri"/>
              <a:cs typeface="Calibri"/>
            </a:endParaRPr>
          </a:p>
          <a:p>
            <a:r>
              <a:rPr lang="en-US"/>
              <a:t> </a:t>
            </a:r>
            <a:endParaRPr lang="en-US">
              <a:ea typeface="Calibri"/>
              <a:cs typeface="Calibri"/>
            </a:endParaRPr>
          </a:p>
          <a:p>
            <a:r>
              <a:rPr lang="en-US" b="1"/>
              <a:t>Champion Your Company Culture</a:t>
            </a:r>
            <a:r>
              <a:rPr lang="en-US"/>
              <a:t>: Emphasize your department's unique culture and values. Students seek inclusive and supportive environments, so illustrate how your workplace fosters collaboration, creativity, and a sense of belonging.</a:t>
            </a:r>
            <a:endParaRPr lang="en-US">
              <a:ea typeface="Calibri"/>
              <a:cs typeface="Calibri"/>
            </a:endParaRPr>
          </a:p>
          <a:p>
            <a:r>
              <a:rPr lang="en-US"/>
              <a:t> </a:t>
            </a:r>
            <a:endParaRPr lang="en-US">
              <a:ea typeface="Calibri"/>
              <a:cs typeface="Calibri"/>
            </a:endParaRPr>
          </a:p>
          <a:p>
            <a:r>
              <a:rPr lang="en-US" b="1"/>
              <a:t>Be Authentic: </a:t>
            </a:r>
            <a:r>
              <a:rPr lang="en-US"/>
              <a:t>Let your department's personality shine through. Students are attracted to authenticity, so don't be afraid to share stories that demonstrate the incredible experiences your current team members have had.</a:t>
            </a:r>
            <a:endParaRPr lang="en-US" b="1">
              <a:ea typeface="Calibri"/>
              <a:cs typeface="Calibri"/>
            </a:endParaRPr>
          </a:p>
          <a:p>
            <a:r>
              <a:rPr lang="en-US"/>
              <a:t> </a:t>
            </a:r>
            <a:endParaRPr lang="en-US">
              <a:ea typeface="Calibri"/>
              <a:cs typeface="Calibri"/>
            </a:endParaRPr>
          </a:p>
          <a:p>
            <a:r>
              <a:rPr lang="en-US" b="1"/>
              <a:t>Offer Flexibility and Perks:</a:t>
            </a:r>
            <a:r>
              <a:rPr lang="en-US"/>
              <a:t> Flexibility and perks can make your role irresistible. Students appreciate employers who value work-life balance and offer remote options.</a:t>
            </a:r>
            <a:endParaRPr lang="en-US">
              <a:ea typeface="Calibri"/>
              <a:cs typeface="Calibri"/>
            </a:endParaRPr>
          </a:p>
          <a:p>
            <a:r>
              <a:rPr lang="en-US"/>
              <a:t> </a:t>
            </a:r>
            <a:endParaRPr lang="en-US">
              <a:ea typeface="Calibri"/>
              <a:cs typeface="Calibri"/>
            </a:endParaRPr>
          </a:p>
          <a:p>
            <a:r>
              <a:rPr lang="en-US" b="1"/>
              <a:t>Inspire a Greater Purpose: </a:t>
            </a:r>
            <a:r>
              <a:rPr lang="en-US"/>
              <a:t>Demonstrate the positive impact your organization makes on the world. Students are eager to contribute to causes that matter, so show how your company is making a difference and how they can be a part of it.</a:t>
            </a:r>
            <a:endParaRPr lang="en-US" b="1">
              <a:ea typeface="Calibri"/>
              <a:cs typeface="Calibri"/>
            </a:endParaRPr>
          </a:p>
          <a:p>
            <a:r>
              <a:rPr lang="en-US"/>
              <a:t> </a:t>
            </a:r>
            <a:endParaRPr lang="en-US">
              <a:ea typeface="Calibri"/>
              <a:cs typeface="Calibri"/>
            </a:endParaRPr>
          </a:p>
          <a:p>
            <a:r>
              <a:rPr lang="en-US" b="1"/>
              <a:t>Encourage Creativity and Initiative: </a:t>
            </a:r>
            <a:r>
              <a:rPr lang="en-US"/>
              <a:t>Empower students by expressing your openness to their unique ideas and solutions. Showcase that their creativity and initiative will be celebrated and rewarded.</a:t>
            </a:r>
            <a:endParaRPr lang="en-US">
              <a:ea typeface="Calibri"/>
              <a:cs typeface="Calibri"/>
            </a:endParaRPr>
          </a:p>
          <a:p>
            <a:r>
              <a:rPr lang="en-US"/>
              <a:t> </a:t>
            </a:r>
            <a:endParaRPr lang="en-US">
              <a:ea typeface="Calibri"/>
              <a:cs typeface="Calibri"/>
            </a:endParaRPr>
          </a:p>
          <a:p>
            <a:r>
              <a:rPr lang="en-US" b="1"/>
              <a:t>Personalize Your Job Descriptions: </a:t>
            </a:r>
            <a:r>
              <a:rPr lang="en-US"/>
              <a:t>Tailor your job descriptions to different roles and audiences. Craft specific descriptions that address the aspirations and interests of students in various fields.</a:t>
            </a:r>
            <a:endParaRPr lang="en-US">
              <a:ea typeface="Calibri"/>
              <a:cs typeface="Calibri"/>
            </a:endParaRPr>
          </a:p>
          <a:p>
            <a:r>
              <a:rPr lang="en-US"/>
              <a:t> </a:t>
            </a:r>
            <a:endParaRPr lang="en-US">
              <a:ea typeface="Calibri"/>
              <a:cs typeface="Calibri"/>
            </a:endParaRPr>
          </a:p>
          <a:p>
            <a:r>
              <a:rPr lang="en-US"/>
              <a:t>By following these tips, you can show students that your department is not just a place to work but an inspiring journey where they can learn, grow, and make their mark. </a:t>
            </a:r>
            <a:endParaRPr lang="en-US">
              <a:ea typeface="Calibri"/>
              <a:cs typeface="Calibri"/>
            </a:endParaRPr>
          </a:p>
        </p:txBody>
      </p:sp>
      <p:sp>
        <p:nvSpPr>
          <p:cNvPr id="4" name="Slide Number Placeholder 3"/>
          <p:cNvSpPr>
            <a:spLocks noGrp="1"/>
          </p:cNvSpPr>
          <p:nvPr>
            <p:ph type="sldNum" sz="quarter" idx="5"/>
          </p:nvPr>
        </p:nvSpPr>
        <p:spPr/>
        <p:txBody>
          <a:bodyPr/>
          <a:lstStyle/>
          <a:p>
            <a:fld id="{D680C5E2-78CD-F746-9BAF-2B89BCAF7EBF}" type="slidenum">
              <a:rPr lang="en-US" smtClean="0"/>
              <a:t>6</a:t>
            </a:fld>
            <a:endParaRPr lang="en-US"/>
          </a:p>
        </p:txBody>
      </p:sp>
    </p:spTree>
    <p:extLst>
      <p:ext uri="{BB962C8B-B14F-4D97-AF65-F5344CB8AC3E}">
        <p14:creationId xmlns:p14="http://schemas.microsoft.com/office/powerpoint/2010/main" val="3444344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Employment Duration – As positions are temporary, departments have the choice to have a student work for the academic year and/or semester by semester, depending on their work performance. </a:t>
            </a:r>
          </a:p>
        </p:txBody>
      </p:sp>
      <p:sp>
        <p:nvSpPr>
          <p:cNvPr id="4" name="Slide Number Placeholder 3"/>
          <p:cNvSpPr>
            <a:spLocks noGrp="1"/>
          </p:cNvSpPr>
          <p:nvPr>
            <p:ph type="sldNum" sz="quarter" idx="5"/>
          </p:nvPr>
        </p:nvSpPr>
        <p:spPr/>
        <p:txBody>
          <a:bodyPr/>
          <a:lstStyle/>
          <a:p>
            <a:fld id="{D680C5E2-78CD-F746-9BAF-2B89BCAF7EBF}" type="slidenum">
              <a:rPr lang="en-US" smtClean="0"/>
              <a:t>7</a:t>
            </a:fld>
            <a:endParaRPr lang="en-US"/>
          </a:p>
        </p:txBody>
      </p:sp>
    </p:spTree>
    <p:extLst>
      <p:ext uri="{BB962C8B-B14F-4D97-AF65-F5344CB8AC3E}">
        <p14:creationId xmlns:p14="http://schemas.microsoft.com/office/powerpoint/2010/main" val="2634696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80C5E2-78CD-F746-9BAF-2B89BCAF7EBF}" type="slidenum">
              <a:rPr lang="en-US" smtClean="0"/>
              <a:t>8</a:t>
            </a:fld>
            <a:endParaRPr lang="en-US"/>
          </a:p>
        </p:txBody>
      </p:sp>
    </p:spTree>
    <p:extLst>
      <p:ext uri="{BB962C8B-B14F-4D97-AF65-F5344CB8AC3E}">
        <p14:creationId xmlns:p14="http://schemas.microsoft.com/office/powerpoint/2010/main" val="3444344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80C5E2-78CD-F746-9BAF-2B89BCAF7EBF}" type="slidenum">
              <a:rPr lang="en-US" smtClean="0"/>
              <a:t>9</a:t>
            </a:fld>
            <a:endParaRPr lang="en-US"/>
          </a:p>
        </p:txBody>
      </p:sp>
    </p:spTree>
    <p:extLst>
      <p:ext uri="{BB962C8B-B14F-4D97-AF65-F5344CB8AC3E}">
        <p14:creationId xmlns:p14="http://schemas.microsoft.com/office/powerpoint/2010/main" val="3444344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H1 Title">
            <a:extLst>
              <a:ext uri="{FF2B5EF4-FFF2-40B4-BE49-F238E27FC236}">
                <a16:creationId xmlns:a16="http://schemas.microsoft.com/office/drawing/2014/main" id="{32D9C8E5-1CF3-6F45-9C03-04506B4E541A}"/>
              </a:ext>
            </a:extLst>
          </p:cNvPr>
          <p:cNvSpPr>
            <a:spLocks noGrp="1"/>
          </p:cNvSpPr>
          <p:nvPr>
            <p:ph type="title"/>
          </p:nvPr>
        </p:nvSpPr>
        <p:spPr>
          <a:xfrm>
            <a:off x="609600" y="166265"/>
            <a:ext cx="10972800" cy="1143000"/>
          </a:xfrm>
        </p:spPr>
        <p:txBody>
          <a:bodyPr>
            <a:normAutofit/>
          </a:bodyPr>
          <a:lstStyle>
            <a:lvl1pPr>
              <a:defRPr sz="4267">
                <a:latin typeface="Arial" panose="020B0604020202020204" pitchFamily="34" charset="0"/>
                <a:cs typeface="Arial" panose="020B0604020202020204" pitchFamily="34" charset="0"/>
              </a:defRPr>
            </a:lvl1pPr>
          </a:lstStyle>
          <a:p>
            <a:r>
              <a:rPr lang="en-US"/>
              <a:t>Click to edit Master title style</a:t>
            </a:r>
          </a:p>
        </p:txBody>
      </p:sp>
      <p:sp>
        <p:nvSpPr>
          <p:cNvPr id="8" name="H2 Subtitle">
            <a:extLst>
              <a:ext uri="{FF2B5EF4-FFF2-40B4-BE49-F238E27FC236}">
                <a16:creationId xmlns:a16="http://schemas.microsoft.com/office/drawing/2014/main" id="{7E449A25-5BA8-A049-892B-A920427B81BD}"/>
              </a:ext>
            </a:extLst>
          </p:cNvPr>
          <p:cNvSpPr>
            <a:spLocks noGrp="1"/>
          </p:cNvSpPr>
          <p:nvPr>
            <p:ph sz="quarter" idx="10" hasCustomPrompt="1"/>
          </p:nvPr>
        </p:nvSpPr>
        <p:spPr>
          <a:xfrm>
            <a:off x="609600" y="1065953"/>
            <a:ext cx="10972800" cy="451275"/>
          </a:xfrm>
        </p:spPr>
        <p:txBody>
          <a:bodyPr>
            <a:noAutofit/>
          </a:bodyPr>
          <a:lstStyle>
            <a:lvl1pPr marL="0" indent="0" algn="ctr">
              <a:buNone/>
              <a:defRPr sz="2667">
                <a:solidFill>
                  <a:srgbClr val="00599B"/>
                </a:solidFill>
              </a:defRPr>
            </a:lvl1pPr>
            <a:lvl2pPr marL="609585" indent="0">
              <a:buNone/>
              <a:defRPr sz="3200">
                <a:solidFill>
                  <a:srgbClr val="00599B"/>
                </a:solidFill>
              </a:defRPr>
            </a:lvl2pPr>
            <a:lvl3pPr marL="1219170" indent="0">
              <a:buNone/>
              <a:defRPr sz="3200">
                <a:solidFill>
                  <a:srgbClr val="00599B"/>
                </a:solidFill>
              </a:defRPr>
            </a:lvl3pPr>
            <a:lvl4pPr marL="1828754" indent="0">
              <a:buNone/>
              <a:defRPr sz="3200">
                <a:solidFill>
                  <a:srgbClr val="00599B"/>
                </a:solidFill>
              </a:defRPr>
            </a:lvl4pPr>
            <a:lvl5pPr marL="2438339" indent="0">
              <a:buNone/>
              <a:defRPr sz="3200">
                <a:solidFill>
                  <a:srgbClr val="00599B"/>
                </a:solidFill>
              </a:defRPr>
            </a:lvl5pPr>
          </a:lstStyle>
          <a:p>
            <a:pPr lvl="0"/>
            <a:r>
              <a:rPr lang="en-US"/>
              <a:t>Subtitle</a:t>
            </a:r>
          </a:p>
        </p:txBody>
      </p:sp>
      <p:sp>
        <p:nvSpPr>
          <p:cNvPr id="3" name="Body Content 1"/>
          <p:cNvSpPr>
            <a:spLocks noGrp="1"/>
          </p:cNvSpPr>
          <p:nvPr>
            <p:ph sz="half" idx="1"/>
          </p:nvPr>
        </p:nvSpPr>
        <p:spPr>
          <a:xfrm>
            <a:off x="609600" y="1747522"/>
            <a:ext cx="5384800" cy="4131733"/>
          </a:xfrm>
        </p:spPr>
        <p:txBody>
          <a:bodyPr>
            <a:normAutofit/>
          </a:bodyPr>
          <a:lstStyle>
            <a:lvl1pPr>
              <a:defRPr sz="2133">
                <a:latin typeface="Arial" panose="020B0604020202020204" pitchFamily="34" charset="0"/>
                <a:cs typeface="Arial" panose="020B0604020202020204" pitchFamily="34" charset="0"/>
              </a:defRPr>
            </a:lvl1pPr>
            <a:lvl2pPr>
              <a:defRPr sz="2133">
                <a:latin typeface="Arial" panose="020B0604020202020204" pitchFamily="34" charset="0"/>
                <a:cs typeface="Arial" panose="020B0604020202020204" pitchFamily="34" charset="0"/>
              </a:defRPr>
            </a:lvl2pPr>
            <a:lvl3pPr>
              <a:defRPr sz="2133">
                <a:latin typeface="Arial" panose="020B0604020202020204" pitchFamily="34" charset="0"/>
                <a:cs typeface="Arial" panose="020B0604020202020204" pitchFamily="34" charset="0"/>
              </a:defRPr>
            </a:lvl3pPr>
            <a:lvl4pPr>
              <a:defRPr sz="2133"/>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Body Content 2"/>
          <p:cNvSpPr>
            <a:spLocks noGrp="1"/>
          </p:cNvSpPr>
          <p:nvPr>
            <p:ph sz="half" idx="2"/>
          </p:nvPr>
        </p:nvSpPr>
        <p:spPr>
          <a:xfrm>
            <a:off x="6197600" y="1747522"/>
            <a:ext cx="5384800" cy="4131733"/>
          </a:xfrm>
        </p:spPr>
        <p:txBody>
          <a:bodyPr>
            <a:normAutofit/>
          </a:bodyPr>
          <a:lstStyle>
            <a:lvl1pPr marL="380990" indent="-380990">
              <a:buFont typeface="Wingdings" pitchFamily="2" charset="2"/>
              <a:buChar char="§"/>
              <a:defRPr sz="2133">
                <a:latin typeface="Arial" panose="020B0604020202020204" pitchFamily="34" charset="0"/>
                <a:cs typeface="Arial" panose="020B0604020202020204" pitchFamily="34" charset="0"/>
              </a:defRPr>
            </a:lvl1pPr>
            <a:lvl2pPr marL="990575" indent="-380990">
              <a:buFont typeface="Wingdings" pitchFamily="2" charset="2"/>
              <a:buChar char="§"/>
              <a:defRPr sz="2133">
                <a:latin typeface="Arial" panose="020B0604020202020204" pitchFamily="34" charset="0"/>
                <a:cs typeface="Arial" panose="020B0604020202020204" pitchFamily="34" charset="0"/>
              </a:defRPr>
            </a:lvl2pPr>
            <a:lvl3pPr marL="1523962" indent="-304792">
              <a:buFont typeface="Wingdings" pitchFamily="2" charset="2"/>
              <a:buChar char="§"/>
              <a:defRPr sz="2133">
                <a:latin typeface="Arial" panose="020B0604020202020204" pitchFamily="34" charset="0"/>
                <a:cs typeface="Arial" panose="020B0604020202020204" pitchFamily="34" charset="0"/>
              </a:defRPr>
            </a:lvl3pPr>
            <a:lvl4pPr>
              <a:defRPr sz="2133"/>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1467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Shape 23"/>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70" lvl="0" indent="-423312">
              <a:spcBef>
                <a:spcPts val="0"/>
              </a:spcBef>
              <a:spcAft>
                <a:spcPts val="0"/>
              </a:spcAft>
              <a:buSzPts val="1400"/>
              <a:buChar char="●"/>
              <a:defRPr sz="1867"/>
            </a:lvl1pPr>
            <a:lvl2pPr marL="1219140" lvl="1" indent="-406381">
              <a:spcBef>
                <a:spcPts val="2133"/>
              </a:spcBef>
              <a:spcAft>
                <a:spcPts val="0"/>
              </a:spcAft>
              <a:buSzPts val="1200"/>
              <a:buChar char="○"/>
              <a:defRPr sz="1600"/>
            </a:lvl2pPr>
            <a:lvl3pPr marL="1828709" lvl="2" indent="-406381">
              <a:spcBef>
                <a:spcPts val="2133"/>
              </a:spcBef>
              <a:spcAft>
                <a:spcPts val="0"/>
              </a:spcAft>
              <a:buSzPts val="1200"/>
              <a:buChar char="■"/>
              <a:defRPr sz="1600"/>
            </a:lvl3pPr>
            <a:lvl4pPr marL="2438278" lvl="3" indent="-406381">
              <a:spcBef>
                <a:spcPts val="2133"/>
              </a:spcBef>
              <a:spcAft>
                <a:spcPts val="0"/>
              </a:spcAft>
              <a:buSzPts val="1200"/>
              <a:buChar char="●"/>
              <a:defRPr sz="1600"/>
            </a:lvl4pPr>
            <a:lvl5pPr marL="3047848" lvl="4" indent="-406381">
              <a:spcBef>
                <a:spcPts val="2133"/>
              </a:spcBef>
              <a:spcAft>
                <a:spcPts val="0"/>
              </a:spcAft>
              <a:buSzPts val="1200"/>
              <a:buChar char="○"/>
              <a:defRPr sz="1600"/>
            </a:lvl5pPr>
            <a:lvl6pPr marL="3657418" lvl="5" indent="-406381">
              <a:spcBef>
                <a:spcPts val="2133"/>
              </a:spcBef>
              <a:spcAft>
                <a:spcPts val="0"/>
              </a:spcAft>
              <a:buSzPts val="1200"/>
              <a:buChar char="■"/>
              <a:defRPr sz="1600"/>
            </a:lvl6pPr>
            <a:lvl7pPr marL="4266987" lvl="6" indent="-406381">
              <a:spcBef>
                <a:spcPts val="2133"/>
              </a:spcBef>
              <a:spcAft>
                <a:spcPts val="0"/>
              </a:spcAft>
              <a:buSzPts val="1200"/>
              <a:buChar char="●"/>
              <a:defRPr sz="1600"/>
            </a:lvl7pPr>
            <a:lvl8pPr marL="4876557" lvl="7" indent="-406381">
              <a:spcBef>
                <a:spcPts val="2133"/>
              </a:spcBef>
              <a:spcAft>
                <a:spcPts val="0"/>
              </a:spcAft>
              <a:buSzPts val="1200"/>
              <a:buChar char="○"/>
              <a:defRPr sz="1600"/>
            </a:lvl8pPr>
            <a:lvl9pPr marL="5486126" lvl="8" indent="-406381">
              <a:spcBef>
                <a:spcPts val="2133"/>
              </a:spcBef>
              <a:spcAft>
                <a:spcPts val="2133"/>
              </a:spcAft>
              <a:buSzPts val="1200"/>
              <a:buChar char="■"/>
              <a:defRPr sz="1600"/>
            </a:lvl9pPr>
          </a:lstStyle>
          <a:p>
            <a:endParaRPr/>
          </a:p>
        </p:txBody>
      </p:sp>
      <p:sp>
        <p:nvSpPr>
          <p:cNvPr id="24" name="Shape 24"/>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70" lvl="0" indent="-423312">
              <a:spcBef>
                <a:spcPts val="0"/>
              </a:spcBef>
              <a:spcAft>
                <a:spcPts val="0"/>
              </a:spcAft>
              <a:buSzPts val="1400"/>
              <a:buChar char="●"/>
              <a:defRPr sz="1867"/>
            </a:lvl1pPr>
            <a:lvl2pPr marL="1219140" lvl="1" indent="-406381">
              <a:spcBef>
                <a:spcPts val="2133"/>
              </a:spcBef>
              <a:spcAft>
                <a:spcPts val="0"/>
              </a:spcAft>
              <a:buSzPts val="1200"/>
              <a:buChar char="○"/>
              <a:defRPr sz="1600"/>
            </a:lvl2pPr>
            <a:lvl3pPr marL="1828709" lvl="2" indent="-406381">
              <a:spcBef>
                <a:spcPts val="2133"/>
              </a:spcBef>
              <a:spcAft>
                <a:spcPts val="0"/>
              </a:spcAft>
              <a:buSzPts val="1200"/>
              <a:buChar char="■"/>
              <a:defRPr sz="1600"/>
            </a:lvl3pPr>
            <a:lvl4pPr marL="2438278" lvl="3" indent="-406381">
              <a:spcBef>
                <a:spcPts val="2133"/>
              </a:spcBef>
              <a:spcAft>
                <a:spcPts val="0"/>
              </a:spcAft>
              <a:buSzPts val="1200"/>
              <a:buChar char="●"/>
              <a:defRPr sz="1600"/>
            </a:lvl4pPr>
            <a:lvl5pPr marL="3047848" lvl="4" indent="-406381">
              <a:spcBef>
                <a:spcPts val="2133"/>
              </a:spcBef>
              <a:spcAft>
                <a:spcPts val="0"/>
              </a:spcAft>
              <a:buSzPts val="1200"/>
              <a:buChar char="○"/>
              <a:defRPr sz="1600"/>
            </a:lvl5pPr>
            <a:lvl6pPr marL="3657418" lvl="5" indent="-406381">
              <a:spcBef>
                <a:spcPts val="2133"/>
              </a:spcBef>
              <a:spcAft>
                <a:spcPts val="0"/>
              </a:spcAft>
              <a:buSzPts val="1200"/>
              <a:buChar char="■"/>
              <a:defRPr sz="1600"/>
            </a:lvl6pPr>
            <a:lvl7pPr marL="4266987" lvl="6" indent="-406381">
              <a:spcBef>
                <a:spcPts val="2133"/>
              </a:spcBef>
              <a:spcAft>
                <a:spcPts val="0"/>
              </a:spcAft>
              <a:buSzPts val="1200"/>
              <a:buChar char="●"/>
              <a:defRPr sz="1600"/>
            </a:lvl7pPr>
            <a:lvl8pPr marL="4876557" lvl="7" indent="-406381">
              <a:spcBef>
                <a:spcPts val="2133"/>
              </a:spcBef>
              <a:spcAft>
                <a:spcPts val="0"/>
              </a:spcAft>
              <a:buSzPts val="1200"/>
              <a:buChar char="○"/>
              <a:defRPr sz="1600"/>
            </a:lvl8pPr>
            <a:lvl9pPr marL="5486126" lvl="8" indent="-406381">
              <a:spcBef>
                <a:spcPts val="2133"/>
              </a:spcBef>
              <a:spcAft>
                <a:spcPts val="2133"/>
              </a:spcAft>
              <a:buSzPts val="1200"/>
              <a:buChar char="■"/>
              <a:defRPr sz="1600"/>
            </a:lvl9pPr>
          </a:lstStyle>
          <a:p>
            <a:endParaRPr/>
          </a:p>
        </p:txBody>
      </p:sp>
      <p:sp>
        <p:nvSpPr>
          <p:cNvPr id="25" name="Shape 2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90821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TA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1 Title">
            <a:extLst>
              <a:ext uri="{FF2B5EF4-FFF2-40B4-BE49-F238E27FC236}">
                <a16:creationId xmlns:a16="http://schemas.microsoft.com/office/drawing/2014/main" id="{33034725-7AAD-B746-AE51-C7D78423B9D4}"/>
              </a:ext>
            </a:extLst>
          </p:cNvPr>
          <p:cNvSpPr>
            <a:spLocks noGrp="1"/>
          </p:cNvSpPr>
          <p:nvPr>
            <p:ph type="title" hasCustomPrompt="1"/>
          </p:nvPr>
        </p:nvSpPr>
        <p:spPr>
          <a:xfrm>
            <a:off x="815447" y="1955800"/>
            <a:ext cx="10972800" cy="1143001"/>
          </a:xfrm>
          <a:noFill/>
        </p:spPr>
        <p:txBody>
          <a:bodyPr>
            <a:normAutofit/>
          </a:bodyPr>
          <a:lstStyle>
            <a:lvl1pPr algn="l">
              <a:defRPr sz="5333" b="1">
                <a:solidFill>
                  <a:schemeClr val="bg1"/>
                </a:solidFill>
              </a:defRPr>
            </a:lvl1pPr>
          </a:lstStyle>
          <a:p>
            <a:r>
              <a:rPr lang="en-US"/>
              <a:t>Presentation Title</a:t>
            </a:r>
          </a:p>
        </p:txBody>
      </p:sp>
      <p:sp>
        <p:nvSpPr>
          <p:cNvPr id="4" name="H2 Subtitle">
            <a:extLst>
              <a:ext uri="{FF2B5EF4-FFF2-40B4-BE49-F238E27FC236}">
                <a16:creationId xmlns:a16="http://schemas.microsoft.com/office/drawing/2014/main" id="{C330FAE0-5504-8A44-8C81-7D40C5EF2194}"/>
              </a:ext>
            </a:extLst>
          </p:cNvPr>
          <p:cNvSpPr>
            <a:spLocks noGrp="1"/>
          </p:cNvSpPr>
          <p:nvPr>
            <p:ph sz="quarter" idx="10" hasCustomPrompt="1"/>
          </p:nvPr>
        </p:nvSpPr>
        <p:spPr>
          <a:xfrm>
            <a:off x="815447" y="2868634"/>
            <a:ext cx="10972799" cy="574517"/>
          </a:xfrm>
        </p:spPr>
        <p:txBody>
          <a:bodyPr/>
          <a:lstStyle>
            <a:lvl1pPr marL="0" indent="0">
              <a:buNone/>
              <a:defRPr sz="2667">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a:t>Subtitle</a:t>
            </a:r>
          </a:p>
        </p:txBody>
      </p:sp>
      <p:cxnSp>
        <p:nvCxnSpPr>
          <p:cNvPr id="9" name="Line">
            <a:extLst>
              <a:ext uri="{FF2B5EF4-FFF2-40B4-BE49-F238E27FC236}">
                <a16:creationId xmlns:a16="http://schemas.microsoft.com/office/drawing/2014/main" id="{F961A44D-63B2-3547-B671-D76FD4AAA4C8}"/>
              </a:ext>
              <a:ext uri="{C183D7F6-B498-43B3-948B-1728B52AA6E4}">
                <adec:decorative xmlns:adec="http://schemas.microsoft.com/office/drawing/2017/decorative" val="1"/>
              </a:ext>
            </a:extLst>
          </p:cNvPr>
          <p:cNvCxnSpPr/>
          <p:nvPr userDrawn="1"/>
        </p:nvCxnSpPr>
        <p:spPr>
          <a:xfrm>
            <a:off x="920551" y="3510709"/>
            <a:ext cx="6515952" cy="0"/>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H3">
            <a:extLst>
              <a:ext uri="{FF2B5EF4-FFF2-40B4-BE49-F238E27FC236}">
                <a16:creationId xmlns:a16="http://schemas.microsoft.com/office/drawing/2014/main" id="{F0663673-BC83-3044-9EF4-B601B50B6DDB}"/>
              </a:ext>
            </a:extLst>
          </p:cNvPr>
          <p:cNvSpPr>
            <a:spLocks noGrp="1"/>
          </p:cNvSpPr>
          <p:nvPr>
            <p:ph sz="quarter" idx="11" hasCustomPrompt="1"/>
          </p:nvPr>
        </p:nvSpPr>
        <p:spPr>
          <a:xfrm>
            <a:off x="815447" y="3655551"/>
            <a:ext cx="5486400" cy="389181"/>
          </a:xfrm>
        </p:spPr>
        <p:txBody>
          <a:bodyPr>
            <a:normAutofit/>
          </a:bodyPr>
          <a:lstStyle>
            <a:lvl1pPr marL="0" indent="0">
              <a:buNone/>
              <a:defRPr sz="2400" b="1">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a:t>My Name</a:t>
            </a:r>
          </a:p>
        </p:txBody>
      </p:sp>
      <p:sp>
        <p:nvSpPr>
          <p:cNvPr id="13" name="H4">
            <a:extLst>
              <a:ext uri="{FF2B5EF4-FFF2-40B4-BE49-F238E27FC236}">
                <a16:creationId xmlns:a16="http://schemas.microsoft.com/office/drawing/2014/main" id="{4EEBD0D7-6519-B842-ACAE-C6ABB0409325}"/>
              </a:ext>
            </a:extLst>
          </p:cNvPr>
          <p:cNvSpPr>
            <a:spLocks noGrp="1"/>
          </p:cNvSpPr>
          <p:nvPr>
            <p:ph sz="quarter" idx="12" hasCustomPrompt="1"/>
          </p:nvPr>
        </p:nvSpPr>
        <p:spPr>
          <a:xfrm>
            <a:off x="815447" y="4045017"/>
            <a:ext cx="3111500" cy="387996"/>
          </a:xfrm>
        </p:spPr>
        <p:txBody>
          <a:bodyPr>
            <a:normAutofit/>
          </a:bodyPr>
          <a:lstStyle>
            <a:lvl1pPr marL="0" indent="0">
              <a:buNone/>
              <a:defRPr sz="1867">
                <a:solidFill>
                  <a:schemeClr val="bg1"/>
                </a:solidFill>
              </a:defRPr>
            </a:lvl1pPr>
          </a:lstStyle>
          <a:p>
            <a:pPr lvl="0"/>
            <a:r>
              <a:rPr lang="en-US"/>
              <a:t>My Title</a:t>
            </a:r>
          </a:p>
        </p:txBody>
      </p:sp>
      <p:pic>
        <p:nvPicPr>
          <p:cNvPr id="5" name="Picture 4" descr="Text&#10;&#10;Description automatically generated">
            <a:extLst>
              <a:ext uri="{FF2B5EF4-FFF2-40B4-BE49-F238E27FC236}">
                <a16:creationId xmlns:a16="http://schemas.microsoft.com/office/drawing/2014/main" id="{031E7C7E-200A-F626-0A3D-92CC978B8DA3}"/>
              </a:ext>
            </a:extLst>
          </p:cNvPr>
          <p:cNvPicPr>
            <a:picLocks noChangeAspect="1"/>
          </p:cNvPicPr>
          <p:nvPr userDrawn="1"/>
        </p:nvPicPr>
        <p:blipFill>
          <a:blip r:embed="rId3"/>
          <a:stretch>
            <a:fillRect/>
          </a:stretch>
        </p:blipFill>
        <p:spPr>
          <a:xfrm>
            <a:off x="2638495" y="4750278"/>
            <a:ext cx="6968291" cy="1941028"/>
          </a:xfrm>
          <a:prstGeom prst="rect">
            <a:avLst/>
          </a:prstGeom>
        </p:spPr>
      </p:pic>
    </p:spTree>
    <p:extLst>
      <p:ext uri="{BB962C8B-B14F-4D97-AF65-F5344CB8AC3E}">
        <p14:creationId xmlns:p14="http://schemas.microsoft.com/office/powerpoint/2010/main" val="1940957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1 Title">
            <a:extLst>
              <a:ext uri="{FF2B5EF4-FFF2-40B4-BE49-F238E27FC236}">
                <a16:creationId xmlns:a16="http://schemas.microsoft.com/office/drawing/2014/main" id="{88B4A6B9-381D-5D40-84AC-41D60C0A034D}"/>
              </a:ext>
            </a:extLst>
          </p:cNvPr>
          <p:cNvSpPr>
            <a:spLocks noGrp="1"/>
          </p:cNvSpPr>
          <p:nvPr>
            <p:ph type="title"/>
          </p:nvPr>
        </p:nvSpPr>
        <p:spPr>
          <a:xfrm>
            <a:off x="609600" y="318665"/>
            <a:ext cx="10972800" cy="1143000"/>
          </a:xfrm>
        </p:spPr>
        <p:txBody>
          <a:bodyPr>
            <a:normAutofit/>
          </a:bodyPr>
          <a:lstStyle>
            <a:lvl1pPr>
              <a:defRPr sz="4267"/>
            </a:lvl1pPr>
          </a:lstStyle>
          <a:p>
            <a:r>
              <a:rPr lang="en-US"/>
              <a:t>Click to edit Master title style</a:t>
            </a:r>
          </a:p>
        </p:txBody>
      </p:sp>
      <p:sp>
        <p:nvSpPr>
          <p:cNvPr id="5" name="H2 Subtitle">
            <a:extLst>
              <a:ext uri="{FF2B5EF4-FFF2-40B4-BE49-F238E27FC236}">
                <a16:creationId xmlns:a16="http://schemas.microsoft.com/office/drawing/2014/main" id="{5B196C90-74A6-5E42-A204-A1E0DBCB6799}"/>
              </a:ext>
            </a:extLst>
          </p:cNvPr>
          <p:cNvSpPr>
            <a:spLocks noGrp="1"/>
          </p:cNvSpPr>
          <p:nvPr>
            <p:ph sz="quarter" idx="10" hasCustomPrompt="1"/>
          </p:nvPr>
        </p:nvSpPr>
        <p:spPr>
          <a:xfrm>
            <a:off x="609600" y="1116753"/>
            <a:ext cx="10972800" cy="451275"/>
          </a:xfrm>
        </p:spPr>
        <p:txBody>
          <a:bodyPr>
            <a:noAutofit/>
          </a:bodyPr>
          <a:lstStyle>
            <a:lvl1pPr marL="0" indent="0" algn="ctr">
              <a:buNone/>
              <a:defRPr sz="2667">
                <a:solidFill>
                  <a:srgbClr val="00599B"/>
                </a:solidFill>
              </a:defRPr>
            </a:lvl1pPr>
            <a:lvl2pPr marL="609585" indent="0">
              <a:buNone/>
              <a:defRPr sz="3200">
                <a:solidFill>
                  <a:srgbClr val="00599B"/>
                </a:solidFill>
              </a:defRPr>
            </a:lvl2pPr>
            <a:lvl3pPr marL="1219170" indent="0">
              <a:buNone/>
              <a:defRPr sz="3200">
                <a:solidFill>
                  <a:srgbClr val="00599B"/>
                </a:solidFill>
              </a:defRPr>
            </a:lvl3pPr>
            <a:lvl4pPr marL="1828754" indent="0">
              <a:buNone/>
              <a:defRPr sz="3200">
                <a:solidFill>
                  <a:srgbClr val="00599B"/>
                </a:solidFill>
              </a:defRPr>
            </a:lvl4pPr>
            <a:lvl5pPr marL="2438339" indent="0">
              <a:buNone/>
              <a:defRPr sz="3200">
                <a:solidFill>
                  <a:srgbClr val="00599B"/>
                </a:solidFill>
              </a:defRPr>
            </a:lvl5pPr>
          </a:lstStyle>
          <a:p>
            <a:pPr lvl="0"/>
            <a:r>
              <a:rPr lang="en-US"/>
              <a:t>Subtitle</a:t>
            </a:r>
          </a:p>
        </p:txBody>
      </p:sp>
      <p:sp>
        <p:nvSpPr>
          <p:cNvPr id="6" name="Body Content">
            <a:extLst>
              <a:ext uri="{FF2B5EF4-FFF2-40B4-BE49-F238E27FC236}">
                <a16:creationId xmlns:a16="http://schemas.microsoft.com/office/drawing/2014/main" id="{4F275BD8-ECF8-F54B-B4E2-A66F7AB27D86}"/>
              </a:ext>
            </a:extLst>
          </p:cNvPr>
          <p:cNvSpPr>
            <a:spLocks noGrp="1"/>
          </p:cNvSpPr>
          <p:nvPr>
            <p:ph sz="half" idx="1"/>
          </p:nvPr>
        </p:nvSpPr>
        <p:spPr>
          <a:xfrm>
            <a:off x="609600" y="1747522"/>
            <a:ext cx="10972800" cy="4131733"/>
          </a:xfrm>
        </p:spPr>
        <p:txBody>
          <a:bodyPr>
            <a:normAutofit/>
          </a:bodyPr>
          <a:lstStyle>
            <a:lvl1pPr marL="457189" indent="-457189">
              <a:buFont typeface="Wingdings" pitchFamily="2" charset="2"/>
              <a:buChar char="§"/>
              <a:defRPr sz="2133"/>
            </a:lvl1pPr>
            <a:lvl2pPr marL="990575" indent="-380990">
              <a:buFont typeface="Wingdings" pitchFamily="2" charset="2"/>
              <a:buChar char="§"/>
              <a:defRPr sz="2133"/>
            </a:lvl2pPr>
            <a:lvl3pPr marL="1523962" indent="-304792">
              <a:buFont typeface="Wingdings" pitchFamily="2" charset="2"/>
              <a:buChar char="§"/>
              <a:defRPr sz="2133"/>
            </a:lvl3pPr>
            <a:lvl4pPr marL="2133547" indent="-304792">
              <a:buFont typeface="Wingdings" pitchFamily="2" charset="2"/>
              <a:buChar char="§"/>
              <a:defRPr sz="2133"/>
            </a:lvl4pPr>
            <a:lvl5pPr marL="2743131" indent="-304792">
              <a:buFont typeface="Wingdings" pitchFamily="2" charset="2"/>
              <a:buChar cha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6696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1 Title"/>
          <p:cNvSpPr>
            <a:spLocks noGrp="1"/>
          </p:cNvSpPr>
          <p:nvPr>
            <p:ph type="title"/>
          </p:nvPr>
        </p:nvSpPr>
        <p:spPr>
          <a:xfrm>
            <a:off x="609600" y="2380617"/>
            <a:ext cx="10972800" cy="1143004"/>
          </a:xfrm>
        </p:spPr>
        <p:txBody>
          <a:bodyPr>
            <a:normAutofit/>
          </a:bodyPr>
          <a:lstStyle>
            <a:lvl1pPr>
              <a:defRPr sz="5867" b="1" i="0">
                <a:solidFill>
                  <a:schemeClr val="bg1"/>
                </a:solidFill>
              </a:defRPr>
            </a:lvl1pPr>
          </a:lstStyle>
          <a:p>
            <a:r>
              <a:rPr lang="en-US"/>
              <a:t>Click to edit Master title style</a:t>
            </a:r>
          </a:p>
        </p:txBody>
      </p:sp>
      <p:sp>
        <p:nvSpPr>
          <p:cNvPr id="4" name="H2 Subtitle">
            <a:extLst>
              <a:ext uri="{FF2B5EF4-FFF2-40B4-BE49-F238E27FC236}">
                <a16:creationId xmlns:a16="http://schemas.microsoft.com/office/drawing/2014/main" id="{DB257BD6-4D9A-CD45-BCE2-728C5AB620C6}"/>
              </a:ext>
            </a:extLst>
          </p:cNvPr>
          <p:cNvSpPr>
            <a:spLocks noGrp="1"/>
          </p:cNvSpPr>
          <p:nvPr>
            <p:ph sz="quarter" idx="10" hasCustomPrompt="1"/>
          </p:nvPr>
        </p:nvSpPr>
        <p:spPr>
          <a:xfrm>
            <a:off x="609600" y="3372856"/>
            <a:ext cx="10972800" cy="905933"/>
          </a:xfrm>
        </p:spPr>
        <p:txBody>
          <a:bodyPr>
            <a:normAutofit/>
          </a:bodyPr>
          <a:lstStyle>
            <a:lvl1pPr marL="0" indent="0" algn="ctr">
              <a:buNone/>
              <a:defRPr sz="320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a:t>Subtitle</a:t>
            </a:r>
          </a:p>
        </p:txBody>
      </p:sp>
    </p:spTree>
    <p:extLst>
      <p:ext uri="{BB962C8B-B14F-4D97-AF65-F5344CB8AC3E}">
        <p14:creationId xmlns:p14="http://schemas.microsoft.com/office/powerpoint/2010/main" val="2452877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H1 Title"/>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Body Content"/>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84154639"/>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69" r:id="rId3"/>
    <p:sldLayoutId id="2147483668" r:id="rId4"/>
    <p:sldLayoutId id="2147483667" r:id="rId5"/>
  </p:sldLayoutIdLst>
  <p:txStyles>
    <p:titleStyle>
      <a:lvl1pPr algn="ctr" defTabSz="609585" rtl="0" eaLnBrk="1" latinLnBrk="0" hangingPunct="1">
        <a:spcBef>
          <a:spcPct val="0"/>
        </a:spcBef>
        <a:buNone/>
        <a:defRPr sz="4667" b="1" i="0" kern="120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609585" rtl="0" eaLnBrk="1" latinLnBrk="0" hangingPunct="1">
        <a:spcBef>
          <a:spcPct val="200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1pPr>
      <a:lvl2pPr marL="990575" indent="-380990" algn="l" defTabSz="609585" rtl="0" eaLnBrk="1" latinLnBrk="0" hangingPunct="1">
        <a:spcBef>
          <a:spcPct val="200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523962" indent="-304792" algn="l" defTabSz="609585" rtl="0" eaLnBrk="1" latinLnBrk="0" hangingPunct="1">
        <a:spcBef>
          <a:spcPct val="200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3pPr>
      <a:lvl4pPr marL="2133547" indent="-304792" algn="l" defTabSz="609585" rtl="0" eaLnBrk="1" latinLnBrk="0" hangingPunct="1">
        <a:spcBef>
          <a:spcPct val="20000"/>
        </a:spcBef>
        <a:buFont typeface="Arial"/>
        <a:buChar char="–"/>
        <a:defRPr sz="2667" kern="1200">
          <a:solidFill>
            <a:schemeClr val="tx1"/>
          </a:solidFill>
          <a:latin typeface="Helvetica" pitchFamily="2" charset="0"/>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Helvetica" pitchFamily="2"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careers@uta.edu"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https://uta.joinhandshake.com/" TargetMode="External"/><Relationship Id="rId4" Type="http://schemas.openxmlformats.org/officeDocument/2006/relationships/hyperlink" Target="http://www.uta.edu/caree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B848F2-6BE7-3141-86BE-B5237EC8AC77}"/>
              </a:ext>
            </a:extLst>
          </p:cNvPr>
          <p:cNvSpPr>
            <a:spLocks noGrp="1"/>
          </p:cNvSpPr>
          <p:nvPr>
            <p:ph type="title"/>
          </p:nvPr>
        </p:nvSpPr>
        <p:spPr>
          <a:xfrm>
            <a:off x="815447" y="2513084"/>
            <a:ext cx="10972800" cy="1143001"/>
          </a:xfrm>
        </p:spPr>
        <p:txBody>
          <a:bodyPr/>
          <a:lstStyle/>
          <a:p>
            <a:r>
              <a:rPr lang="en-US" sz="5300">
                <a:latin typeface="Arial"/>
                <a:cs typeface="Arial"/>
              </a:rPr>
              <a:t>Handshake Supervisor Training</a:t>
            </a:r>
            <a:endParaRPr lang="en-US"/>
          </a:p>
        </p:txBody>
      </p:sp>
      <p:sp>
        <p:nvSpPr>
          <p:cNvPr id="3" name="Content Placeholder 2">
            <a:extLst>
              <a:ext uri="{FF2B5EF4-FFF2-40B4-BE49-F238E27FC236}">
                <a16:creationId xmlns:a16="http://schemas.microsoft.com/office/drawing/2014/main" id="{B2EB5C99-0433-CA4C-BCDF-6FE96532A669}"/>
              </a:ext>
            </a:extLst>
          </p:cNvPr>
          <p:cNvSpPr>
            <a:spLocks noGrp="1"/>
          </p:cNvSpPr>
          <p:nvPr>
            <p:ph sz="quarter" idx="11"/>
          </p:nvPr>
        </p:nvSpPr>
        <p:spPr>
          <a:xfrm>
            <a:off x="815447" y="3655551"/>
            <a:ext cx="6855791" cy="278747"/>
          </a:xfrm>
        </p:spPr>
        <p:txBody>
          <a:bodyPr vert="horz" lIns="91440" tIns="45720" rIns="91440" bIns="45720" rtlCol="0" anchor="t">
            <a:noAutofit/>
          </a:bodyPr>
          <a:lstStyle/>
          <a:p>
            <a:r>
              <a:rPr lang="en-US" b="0">
                <a:latin typeface="Arial"/>
                <a:cs typeface="Calibri"/>
              </a:rPr>
              <a:t>Presented by The Career Development Center</a:t>
            </a:r>
          </a:p>
          <a:p>
            <a:endParaRPr lang="en-US"/>
          </a:p>
        </p:txBody>
      </p:sp>
    </p:spTree>
    <p:extLst>
      <p:ext uri="{BB962C8B-B14F-4D97-AF65-F5344CB8AC3E}">
        <p14:creationId xmlns:p14="http://schemas.microsoft.com/office/powerpoint/2010/main" val="2568976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9E8B2B-D684-8840-AAB5-5EFB37EBC858}"/>
              </a:ext>
            </a:extLst>
          </p:cNvPr>
          <p:cNvSpPr>
            <a:spLocks noGrp="1"/>
          </p:cNvSpPr>
          <p:nvPr>
            <p:ph type="title"/>
          </p:nvPr>
        </p:nvSpPr>
        <p:spPr>
          <a:xfrm>
            <a:off x="609600" y="166265"/>
            <a:ext cx="10972800" cy="1143000"/>
          </a:xfrm>
        </p:spPr>
        <p:txBody>
          <a:bodyPr vert="horz" lIns="91440" tIns="45720" rIns="91440" bIns="45720" rtlCol="0" anchor="ctr">
            <a:normAutofit/>
          </a:bodyPr>
          <a:lstStyle/>
          <a:p>
            <a:r>
              <a:rPr lang="en-US" b="1" i="0" kern="1200">
                <a:latin typeface="Arial" panose="020B0604020202020204" pitchFamily="34" charset="0"/>
                <a:ea typeface="+mj-ea"/>
                <a:cs typeface="Arial" panose="020B0604020202020204" pitchFamily="34" charset="0"/>
              </a:rPr>
              <a:t>Post a Job in Handshake pt. 6</a:t>
            </a:r>
          </a:p>
        </p:txBody>
      </p:sp>
      <p:sp>
        <p:nvSpPr>
          <p:cNvPr id="12" name="Content Placeholder 2">
            <a:extLst>
              <a:ext uri="{FF2B5EF4-FFF2-40B4-BE49-F238E27FC236}">
                <a16:creationId xmlns:a16="http://schemas.microsoft.com/office/drawing/2014/main" id="{630E8ED0-B006-A792-8A01-1374B048FF27}"/>
              </a:ext>
            </a:extLst>
          </p:cNvPr>
          <p:cNvSpPr>
            <a:spLocks noGrp="1"/>
          </p:cNvSpPr>
          <p:nvPr>
            <p:ph sz="quarter" idx="10"/>
          </p:nvPr>
        </p:nvSpPr>
        <p:spPr>
          <a:xfrm>
            <a:off x="609600" y="1065953"/>
            <a:ext cx="10972800" cy="451275"/>
          </a:xfrm>
        </p:spPr>
        <p:txBody>
          <a:bodyPr/>
          <a:lstStyle/>
          <a:p>
            <a:endParaRPr lang="en-US"/>
          </a:p>
        </p:txBody>
      </p:sp>
      <p:sp>
        <p:nvSpPr>
          <p:cNvPr id="8" name="Content Placeholder 2">
            <a:extLst>
              <a:ext uri="{FF2B5EF4-FFF2-40B4-BE49-F238E27FC236}">
                <a16:creationId xmlns:a16="http://schemas.microsoft.com/office/drawing/2014/main" id="{7850A6F6-6753-7A73-3237-5764B505378C}"/>
              </a:ext>
            </a:extLst>
          </p:cNvPr>
          <p:cNvSpPr txBox="1">
            <a:spLocks/>
          </p:cNvSpPr>
          <p:nvPr/>
        </p:nvSpPr>
        <p:spPr>
          <a:xfrm>
            <a:off x="669360" y="1851906"/>
            <a:ext cx="5763450" cy="463696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Aft>
                <a:spcPts val="600"/>
              </a:spcAft>
              <a:buFont typeface="Wingdings" panose="05000000000000000000" pitchFamily="2" charset="2"/>
              <a:buChar char="§"/>
            </a:pPr>
            <a:r>
              <a:rPr lang="en-US" sz="2000"/>
              <a:t>When posting a job, you are the designated contact who can receive emails on who has applied to your job posting.</a:t>
            </a:r>
            <a:endParaRPr lang="en-US" sz="2000">
              <a:cs typeface="Arial"/>
            </a:endParaRPr>
          </a:p>
          <a:p>
            <a:pPr defTabSz="609585">
              <a:spcAft>
                <a:spcPts val="600"/>
              </a:spcAft>
              <a:buFont typeface="Wingdings" panose="05000000000000000000" pitchFamily="2" charset="2"/>
              <a:buChar char="§"/>
            </a:pPr>
            <a:r>
              <a:rPr lang="en-US" sz="2000"/>
              <a:t>You can also include additional contacts.</a:t>
            </a:r>
            <a:endParaRPr lang="en-US" sz="2000">
              <a:cs typeface="Arial"/>
            </a:endParaRPr>
          </a:p>
          <a:p>
            <a:pPr defTabSz="609585">
              <a:spcAft>
                <a:spcPts val="600"/>
              </a:spcAft>
              <a:buFont typeface="Wingdings" panose="05000000000000000000" pitchFamily="2" charset="2"/>
              <a:buChar char="§"/>
            </a:pPr>
            <a:r>
              <a:rPr lang="en-US" sz="2000"/>
              <a:t>Once completed, you have the option to review your job posting before posting it.</a:t>
            </a:r>
            <a:endParaRPr lang="en-US" sz="2000">
              <a:cs typeface="Arial"/>
            </a:endParaRPr>
          </a:p>
          <a:p>
            <a:pPr defTabSz="609585">
              <a:spcAft>
                <a:spcPts val="600"/>
              </a:spcAft>
              <a:buFont typeface="Wingdings" panose="05000000000000000000" pitchFamily="2" charset="2"/>
              <a:buChar char="§"/>
            </a:pPr>
            <a:r>
              <a:rPr lang="en-US" sz="2000"/>
              <a:t>Once posted, you will receive an email confirmation when Student Employment has approved your job posting.</a:t>
            </a:r>
            <a:endParaRPr lang="en-US" sz="2000">
              <a:cs typeface="Arial"/>
            </a:endParaRPr>
          </a:p>
        </p:txBody>
      </p:sp>
      <p:pic>
        <p:nvPicPr>
          <p:cNvPr id="9" name="Picture 8">
            <a:extLst>
              <a:ext uri="{FF2B5EF4-FFF2-40B4-BE49-F238E27FC236}">
                <a16:creationId xmlns:a16="http://schemas.microsoft.com/office/drawing/2014/main" id="{2E5852F7-2B6C-7BD6-A9F5-B9C0736FFA57}"/>
              </a:ext>
            </a:extLst>
          </p:cNvPr>
          <p:cNvPicPr>
            <a:picLocks noChangeAspect="1"/>
          </p:cNvPicPr>
          <p:nvPr/>
        </p:nvPicPr>
        <p:blipFill>
          <a:blip r:embed="rId3"/>
          <a:stretch>
            <a:fillRect/>
          </a:stretch>
        </p:blipFill>
        <p:spPr>
          <a:xfrm>
            <a:off x="7558498" y="2050234"/>
            <a:ext cx="3539826" cy="4131733"/>
          </a:xfrm>
          <a:prstGeom prst="rect">
            <a:avLst/>
          </a:prstGeom>
          <a:noFill/>
        </p:spPr>
      </p:pic>
    </p:spTree>
    <p:extLst>
      <p:ext uri="{BB962C8B-B14F-4D97-AF65-F5344CB8AC3E}">
        <p14:creationId xmlns:p14="http://schemas.microsoft.com/office/powerpoint/2010/main" val="2318933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9E8B2B-D684-8840-AAB5-5EFB37EBC858}"/>
              </a:ext>
            </a:extLst>
          </p:cNvPr>
          <p:cNvSpPr>
            <a:spLocks noGrp="1"/>
          </p:cNvSpPr>
          <p:nvPr>
            <p:ph type="title"/>
          </p:nvPr>
        </p:nvSpPr>
        <p:spPr>
          <a:xfrm>
            <a:off x="609600" y="-24235"/>
            <a:ext cx="10972800" cy="1143000"/>
          </a:xfrm>
        </p:spPr>
        <p:txBody>
          <a:bodyPr/>
          <a:lstStyle/>
          <a:p>
            <a:r>
              <a:rPr lang="en-US" sz="4250">
                <a:latin typeface="Arial"/>
                <a:cs typeface="Arial"/>
              </a:rPr>
              <a:t>Accessing your Applicants pt. 1</a:t>
            </a:r>
            <a:endParaRPr lang="en-US"/>
          </a:p>
        </p:txBody>
      </p:sp>
      <p:sp>
        <p:nvSpPr>
          <p:cNvPr id="3" name="Content Placeholder 2">
            <a:extLst>
              <a:ext uri="{FF2B5EF4-FFF2-40B4-BE49-F238E27FC236}">
                <a16:creationId xmlns:a16="http://schemas.microsoft.com/office/drawing/2014/main" id="{F74C3FC6-C6A4-9246-A280-5251DBEC0F78}"/>
              </a:ext>
            </a:extLst>
          </p:cNvPr>
          <p:cNvSpPr>
            <a:spLocks noGrp="1"/>
          </p:cNvSpPr>
          <p:nvPr>
            <p:ph sz="quarter" idx="10"/>
          </p:nvPr>
        </p:nvSpPr>
        <p:spPr>
          <a:xfrm>
            <a:off x="785188" y="844610"/>
            <a:ext cx="10878855" cy="315577"/>
          </a:xfrm>
        </p:spPr>
        <p:txBody>
          <a:bodyPr vert="horz" lIns="91440" tIns="45720" rIns="91440" bIns="45720" rtlCol="0" anchor="t">
            <a:noAutofit/>
          </a:bodyPr>
          <a:lstStyle/>
          <a:p>
            <a:pPr>
              <a:spcBef>
                <a:spcPts val="0"/>
              </a:spcBef>
            </a:pPr>
            <a:r>
              <a:rPr lang="en-US" sz="2400">
                <a:solidFill>
                  <a:srgbClr val="376092"/>
                </a:solidFill>
                <a:latin typeface="Arial"/>
                <a:cs typeface="Arial"/>
              </a:rPr>
              <a:t>Accessing Applications and Documents:</a:t>
            </a:r>
          </a:p>
          <a:p>
            <a:endParaRPr lang="en-US" sz="2650"/>
          </a:p>
        </p:txBody>
      </p:sp>
      <p:sp>
        <p:nvSpPr>
          <p:cNvPr id="8" name="Content Placeholder 2">
            <a:extLst>
              <a:ext uri="{FF2B5EF4-FFF2-40B4-BE49-F238E27FC236}">
                <a16:creationId xmlns:a16="http://schemas.microsoft.com/office/drawing/2014/main" id="{0C388F51-96B4-2857-2549-8D08B982D652}"/>
              </a:ext>
            </a:extLst>
          </p:cNvPr>
          <p:cNvSpPr txBox="1">
            <a:spLocks/>
          </p:cNvSpPr>
          <p:nvPr/>
        </p:nvSpPr>
        <p:spPr>
          <a:xfrm>
            <a:off x="222698" y="1200903"/>
            <a:ext cx="6249109" cy="4704602"/>
          </a:xfrm>
          <a:prstGeom prst="rect">
            <a:avLst/>
          </a:prstGeom>
        </p:spPr>
        <p:txBody>
          <a:bodyPr lIns="91440" tIns="45720" rIns="91440" bIns="4572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Aft>
                <a:spcPts val="600"/>
              </a:spcAft>
              <a:buFont typeface="Wingdings" panose="05000000000000000000" pitchFamily="2" charset="2"/>
              <a:buChar char="§"/>
            </a:pPr>
            <a:r>
              <a:rPr lang="en-US" sz="1800"/>
              <a:t>To log in to your account, go to: app.joinhandshake.com</a:t>
            </a:r>
            <a:endParaRPr lang="en-US" sz="1800">
              <a:cs typeface="Arial"/>
            </a:endParaRPr>
          </a:p>
          <a:p>
            <a:pPr lvl="1">
              <a:lnSpc>
                <a:spcPct val="110000"/>
              </a:lnSpc>
              <a:spcAft>
                <a:spcPts val="600"/>
              </a:spcAft>
              <a:buFont typeface="Wingdings" panose="05000000000000000000" pitchFamily="2" charset="2"/>
              <a:buChar char="§"/>
            </a:pPr>
            <a:r>
              <a:rPr lang="en-US" sz="1800">
                <a:highlight>
                  <a:srgbClr val="FFFF00"/>
                </a:highlight>
              </a:rPr>
              <a:t>For an employer account, you </a:t>
            </a:r>
            <a:r>
              <a:rPr lang="en-US" sz="1800" u="sng">
                <a:highlight>
                  <a:srgbClr val="FFFF00"/>
                </a:highlight>
              </a:rPr>
              <a:t>CANNOT</a:t>
            </a:r>
            <a:r>
              <a:rPr lang="en-US" sz="1800">
                <a:highlight>
                  <a:srgbClr val="FFFF00"/>
                </a:highlight>
              </a:rPr>
              <a:t> use single sign on</a:t>
            </a:r>
            <a:endParaRPr lang="en-US" sz="1800">
              <a:highlight>
                <a:srgbClr val="FFFF00"/>
              </a:highlight>
              <a:cs typeface="Arial"/>
            </a:endParaRPr>
          </a:p>
          <a:p>
            <a:pPr>
              <a:lnSpc>
                <a:spcPct val="110000"/>
              </a:lnSpc>
              <a:spcAft>
                <a:spcPts val="600"/>
              </a:spcAft>
              <a:buFont typeface="Wingdings" panose="05000000000000000000" pitchFamily="2" charset="2"/>
              <a:buChar char="§"/>
            </a:pPr>
            <a:r>
              <a:rPr lang="en-US" sz="1800"/>
              <a:t>Once you are logged in, Click “Jobs” in the left hand navigation bar.</a:t>
            </a:r>
            <a:endParaRPr lang="en-US" sz="1800">
              <a:cs typeface="Arial"/>
            </a:endParaRPr>
          </a:p>
          <a:p>
            <a:pPr>
              <a:lnSpc>
                <a:spcPct val="110000"/>
              </a:lnSpc>
              <a:spcAft>
                <a:spcPts val="600"/>
              </a:spcAft>
              <a:buFont typeface="Wingdings" panose="05000000000000000000" pitchFamily="2" charset="2"/>
              <a:buChar char="§"/>
            </a:pPr>
            <a:r>
              <a:rPr lang="en-US" sz="1800"/>
              <a:t>Locate the job you’d like to view applicants for.</a:t>
            </a:r>
            <a:endParaRPr lang="en-US" sz="1800">
              <a:cs typeface="Arial"/>
            </a:endParaRPr>
          </a:p>
          <a:p>
            <a:pPr lvl="1">
              <a:lnSpc>
                <a:spcPct val="110000"/>
              </a:lnSpc>
              <a:spcAft>
                <a:spcPts val="600"/>
              </a:spcAft>
              <a:buFont typeface="Wingdings" panose="05000000000000000000" pitchFamily="2" charset="2"/>
              <a:buChar char="§"/>
            </a:pPr>
            <a:r>
              <a:rPr lang="en-US" sz="1800"/>
              <a:t>Helpful hints – you can search job titles or job id’s in the search bar. You can also click on the “Expired” tab at the top of the page if you are trying to locate a job that has expired. </a:t>
            </a:r>
            <a:endParaRPr lang="en-US" sz="1800">
              <a:cs typeface="Arial"/>
            </a:endParaRPr>
          </a:p>
          <a:p>
            <a:pPr lvl="1">
              <a:lnSpc>
                <a:spcPct val="110000"/>
              </a:lnSpc>
              <a:spcAft>
                <a:spcPts val="600"/>
              </a:spcAft>
              <a:buFont typeface="Wingdings" panose="05000000000000000000" pitchFamily="2" charset="2"/>
              <a:buChar char="§"/>
            </a:pPr>
            <a:r>
              <a:rPr lang="en-US" sz="1800"/>
              <a:t>Click the number and person icon under the Applications column, connected to the job you wish to view the applicants for. </a:t>
            </a:r>
            <a:endParaRPr lang="en-US" sz="1800">
              <a:cs typeface="Arial"/>
            </a:endParaRPr>
          </a:p>
        </p:txBody>
      </p:sp>
      <p:pic>
        <p:nvPicPr>
          <p:cNvPr id="10" name="Picture 9" descr="Image of Handshake screen showing Jobs">
            <a:extLst>
              <a:ext uri="{FF2B5EF4-FFF2-40B4-BE49-F238E27FC236}">
                <a16:creationId xmlns:a16="http://schemas.microsoft.com/office/drawing/2014/main" id="{2BF9117A-5524-1F1B-7613-07C87FD4E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9900" y="2330553"/>
            <a:ext cx="5465069" cy="2587752"/>
          </a:xfrm>
          <a:prstGeom prst="rect">
            <a:avLst/>
          </a:prstGeom>
        </p:spPr>
      </p:pic>
    </p:spTree>
    <p:extLst>
      <p:ext uri="{BB962C8B-B14F-4D97-AF65-F5344CB8AC3E}">
        <p14:creationId xmlns:p14="http://schemas.microsoft.com/office/powerpoint/2010/main" val="40841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82F97-8E85-3173-5BB2-F5C5B18A8583}"/>
              </a:ext>
            </a:extLst>
          </p:cNvPr>
          <p:cNvSpPr>
            <a:spLocks noGrp="1"/>
          </p:cNvSpPr>
          <p:nvPr>
            <p:ph type="title"/>
          </p:nvPr>
        </p:nvSpPr>
        <p:spPr>
          <a:xfrm>
            <a:off x="609600" y="-23683"/>
            <a:ext cx="10972800" cy="1143000"/>
          </a:xfrm>
        </p:spPr>
        <p:txBody>
          <a:bodyPr/>
          <a:lstStyle/>
          <a:p>
            <a:r>
              <a:rPr lang="en-US" sz="4250">
                <a:latin typeface="Arial"/>
                <a:cs typeface="Arial"/>
              </a:rPr>
              <a:t>Accessing your Applicants pt. 2</a:t>
            </a:r>
            <a:endParaRPr lang="en-US"/>
          </a:p>
        </p:txBody>
      </p:sp>
      <p:sp>
        <p:nvSpPr>
          <p:cNvPr id="3" name="Content Placeholder 2">
            <a:extLst>
              <a:ext uri="{FF2B5EF4-FFF2-40B4-BE49-F238E27FC236}">
                <a16:creationId xmlns:a16="http://schemas.microsoft.com/office/drawing/2014/main" id="{00E3A317-D532-C0C1-8BB3-9005FCB31758}"/>
              </a:ext>
            </a:extLst>
          </p:cNvPr>
          <p:cNvSpPr>
            <a:spLocks noGrp="1"/>
          </p:cNvSpPr>
          <p:nvPr>
            <p:ph sz="quarter" idx="10"/>
          </p:nvPr>
        </p:nvSpPr>
        <p:spPr>
          <a:xfrm>
            <a:off x="609600" y="850921"/>
            <a:ext cx="10972800" cy="451275"/>
          </a:xfrm>
        </p:spPr>
        <p:txBody>
          <a:bodyPr vert="horz" lIns="91440" tIns="45720" rIns="91440" bIns="45720" rtlCol="0" anchor="t">
            <a:noAutofit/>
          </a:bodyPr>
          <a:lstStyle/>
          <a:p>
            <a:r>
              <a:rPr lang="en-US" sz="2650">
                <a:latin typeface="Arial"/>
                <a:cs typeface="Arial"/>
              </a:rPr>
              <a:t>Reviewing Resumes:</a:t>
            </a:r>
            <a:endParaRPr lang="en-US"/>
          </a:p>
        </p:txBody>
      </p:sp>
      <p:pic>
        <p:nvPicPr>
          <p:cNvPr id="13" name="Picture 12" descr="Image of Handshake screen showing applicants">
            <a:extLst>
              <a:ext uri="{FF2B5EF4-FFF2-40B4-BE49-F238E27FC236}">
                <a16:creationId xmlns:a16="http://schemas.microsoft.com/office/drawing/2014/main" id="{D3619239-F6E3-F66A-4670-02ECA600A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914" y="1438920"/>
            <a:ext cx="4459492" cy="1730502"/>
          </a:xfrm>
          <a:prstGeom prst="rect">
            <a:avLst/>
          </a:prstGeom>
        </p:spPr>
      </p:pic>
      <p:pic>
        <p:nvPicPr>
          <p:cNvPr id="15" name="Picture 14" descr="Image of Handshake screen showing how to download">
            <a:extLst>
              <a:ext uri="{FF2B5EF4-FFF2-40B4-BE49-F238E27FC236}">
                <a16:creationId xmlns:a16="http://schemas.microsoft.com/office/drawing/2014/main" id="{495FA50C-7609-028F-A395-85B304819DF7}"/>
              </a:ext>
            </a:extLst>
          </p:cNvPr>
          <p:cNvPicPr>
            <a:picLocks noChangeAspect="1"/>
          </p:cNvPicPr>
          <p:nvPr/>
        </p:nvPicPr>
        <p:blipFill>
          <a:blip r:embed="rId3"/>
          <a:stretch>
            <a:fillRect/>
          </a:stretch>
        </p:blipFill>
        <p:spPr>
          <a:xfrm>
            <a:off x="7571941" y="3594910"/>
            <a:ext cx="3656671" cy="2835288"/>
          </a:xfrm>
          <a:prstGeom prst="rect">
            <a:avLst/>
          </a:prstGeom>
        </p:spPr>
      </p:pic>
      <p:sp>
        <p:nvSpPr>
          <p:cNvPr id="18" name="TextBox 17">
            <a:extLst>
              <a:ext uri="{FF2B5EF4-FFF2-40B4-BE49-F238E27FC236}">
                <a16:creationId xmlns:a16="http://schemas.microsoft.com/office/drawing/2014/main" id="{0F344053-47E9-D7ED-B79E-4D6B730D3579}"/>
              </a:ext>
            </a:extLst>
          </p:cNvPr>
          <p:cNvSpPr txBox="1"/>
          <p:nvPr/>
        </p:nvSpPr>
        <p:spPr>
          <a:xfrm>
            <a:off x="887617" y="1350466"/>
            <a:ext cx="5038725"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200"/>
              <a:t>Once the page loads, you will be brought directly to the “Applicants” page for your specific job posting.</a:t>
            </a:r>
            <a:endParaRPr lang="en-US" sz="2200">
              <a:cs typeface="Arial"/>
            </a:endParaRPr>
          </a:p>
          <a:p>
            <a:pPr marL="342900" indent="-342900">
              <a:buFont typeface="Arial"/>
              <a:buChar char="•"/>
            </a:pPr>
            <a:endParaRPr lang="en-US" sz="2200"/>
          </a:p>
          <a:p>
            <a:pPr marL="342900" indent="-342900">
              <a:buFont typeface="Arial"/>
              <a:buChar char="•"/>
            </a:pPr>
            <a:r>
              <a:rPr lang="en-US" sz="2200"/>
              <a:t>By clicking on the applicant’s name, you can access their Handshake profile and application documents.</a:t>
            </a:r>
            <a:endParaRPr lang="en-US" sz="2200">
              <a:cs typeface="Arial"/>
            </a:endParaRPr>
          </a:p>
          <a:p>
            <a:pPr marL="342900" indent="-342900">
              <a:buFont typeface="Arial"/>
              <a:buChar char="•"/>
            </a:pPr>
            <a:endParaRPr lang="en-US" sz="2200"/>
          </a:p>
          <a:p>
            <a:pPr marL="342900" indent="-342900">
              <a:buFont typeface="Arial"/>
              <a:buChar char="•"/>
            </a:pPr>
            <a:r>
              <a:rPr lang="en-US" sz="2200"/>
              <a:t>You can also download an Excel sheet or a document packet with all of the applicant’s resumes or required documents.</a:t>
            </a:r>
            <a:endParaRPr lang="en-US" sz="2200">
              <a:cs typeface="Arial"/>
            </a:endParaRPr>
          </a:p>
        </p:txBody>
      </p:sp>
    </p:spTree>
    <p:extLst>
      <p:ext uri="{BB962C8B-B14F-4D97-AF65-F5344CB8AC3E}">
        <p14:creationId xmlns:p14="http://schemas.microsoft.com/office/powerpoint/2010/main" val="3078751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EFEC-86A8-1E52-2BB2-282B63962FAB}"/>
              </a:ext>
            </a:extLst>
          </p:cNvPr>
          <p:cNvSpPr>
            <a:spLocks noGrp="1"/>
          </p:cNvSpPr>
          <p:nvPr>
            <p:ph type="title"/>
          </p:nvPr>
        </p:nvSpPr>
        <p:spPr>
          <a:xfrm>
            <a:off x="609600" y="-21514"/>
            <a:ext cx="10972800" cy="1143000"/>
          </a:xfrm>
        </p:spPr>
        <p:txBody>
          <a:bodyPr/>
          <a:lstStyle/>
          <a:p>
            <a:r>
              <a:rPr lang="en-US" sz="4250">
                <a:latin typeface="Arial"/>
                <a:cs typeface="Arial"/>
              </a:rPr>
              <a:t>Accessing your Applicant pt. 3</a:t>
            </a:r>
            <a:endParaRPr lang="en-US"/>
          </a:p>
        </p:txBody>
      </p:sp>
      <p:sp>
        <p:nvSpPr>
          <p:cNvPr id="13" name="Content Placeholder 12">
            <a:extLst>
              <a:ext uri="{FF2B5EF4-FFF2-40B4-BE49-F238E27FC236}">
                <a16:creationId xmlns:a16="http://schemas.microsoft.com/office/drawing/2014/main" id="{C7F24B17-E18C-626A-8D55-A016B8B2D9ED}"/>
              </a:ext>
            </a:extLst>
          </p:cNvPr>
          <p:cNvSpPr>
            <a:spLocks noGrp="1"/>
          </p:cNvSpPr>
          <p:nvPr>
            <p:ph sz="quarter" idx="10"/>
          </p:nvPr>
        </p:nvSpPr>
        <p:spPr>
          <a:xfrm>
            <a:off x="527957" y="817396"/>
            <a:ext cx="10972800" cy="451275"/>
          </a:xfrm>
        </p:spPr>
        <p:txBody>
          <a:bodyPr vert="horz" lIns="91440" tIns="45720" rIns="91440" bIns="45720" rtlCol="0" anchor="t">
            <a:noAutofit/>
          </a:bodyPr>
          <a:lstStyle/>
          <a:p>
            <a:r>
              <a:rPr lang="en-US" sz="2650">
                <a:latin typeface="Arial"/>
                <a:cs typeface="Arial"/>
              </a:rPr>
              <a:t>Finding the best candidate</a:t>
            </a:r>
            <a:endParaRPr lang="en-US"/>
          </a:p>
        </p:txBody>
      </p:sp>
      <p:sp>
        <p:nvSpPr>
          <p:cNvPr id="15" name="Content Placeholder 2">
            <a:extLst>
              <a:ext uri="{FF2B5EF4-FFF2-40B4-BE49-F238E27FC236}">
                <a16:creationId xmlns:a16="http://schemas.microsoft.com/office/drawing/2014/main" id="{3500E352-37F2-266C-0F26-C235F633BA0D}"/>
              </a:ext>
            </a:extLst>
          </p:cNvPr>
          <p:cNvSpPr txBox="1">
            <a:spLocks/>
          </p:cNvSpPr>
          <p:nvPr/>
        </p:nvSpPr>
        <p:spPr>
          <a:xfrm>
            <a:off x="289011" y="1373052"/>
            <a:ext cx="5879888" cy="4793668"/>
          </a:xfrm>
          <a:prstGeom prst="rect">
            <a:avLst/>
          </a:prstGeom>
        </p:spPr>
        <p:txBody>
          <a:bodyPr lIns="91440" tIns="45720" rIns="91440" bIns="4572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buFont typeface="Wingdings" panose="05000000000000000000" pitchFamily="2" charset="2"/>
              <a:buChar char="§"/>
            </a:pPr>
            <a:r>
              <a:rPr lang="en-US" sz="1800"/>
              <a:t>By selecting all students, you can message all applicants, or add a label.</a:t>
            </a:r>
            <a:endParaRPr lang="en-US" sz="1800">
              <a:cs typeface="Arial"/>
            </a:endParaRPr>
          </a:p>
          <a:p>
            <a:pPr>
              <a:lnSpc>
                <a:spcPct val="110000"/>
              </a:lnSpc>
              <a:buFont typeface="Wingdings" panose="05000000000000000000" pitchFamily="2" charset="2"/>
              <a:buChar char="§"/>
            </a:pPr>
            <a:r>
              <a:rPr lang="en-US" sz="1800"/>
              <a:t>You can use filters to sort by different categories for different skillsets.</a:t>
            </a:r>
            <a:endParaRPr lang="en-US" sz="1800">
              <a:cs typeface="Arial"/>
            </a:endParaRPr>
          </a:p>
          <a:p>
            <a:pPr>
              <a:lnSpc>
                <a:spcPct val="110000"/>
              </a:lnSpc>
              <a:buFont typeface="Wingdings" panose="05000000000000000000" pitchFamily="2" charset="2"/>
              <a:buChar char="§"/>
            </a:pPr>
            <a:r>
              <a:rPr lang="en-US" sz="1800"/>
              <a:t>If all four boxes are dark grey as shown in the picture, it means the applicant has all the preferences/skillsets you posted in your job description. If only three of the four are selected, it means they are missing one of the preferences.</a:t>
            </a:r>
            <a:endParaRPr lang="en-US" sz="1800">
              <a:cs typeface="Arial"/>
            </a:endParaRPr>
          </a:p>
          <a:p>
            <a:pPr>
              <a:lnSpc>
                <a:spcPct val="110000"/>
              </a:lnSpc>
              <a:buFont typeface="Wingdings" panose="05000000000000000000" pitchFamily="2" charset="2"/>
              <a:buChar char="§"/>
            </a:pPr>
            <a:r>
              <a:rPr lang="en-US" sz="1800"/>
              <a:t>You can decline applicants individually or as a group if you aren’t going to hire them. (This lets the student know they aren’t moving forward in the hiring process.) If you are hiring a student, please mark them as hired. To do this, change their status. </a:t>
            </a:r>
            <a:endParaRPr lang="en-US" sz="1800">
              <a:cs typeface="Arial"/>
            </a:endParaRPr>
          </a:p>
          <a:p>
            <a:pPr>
              <a:lnSpc>
                <a:spcPct val="110000"/>
              </a:lnSpc>
              <a:buFont typeface="Wingdings" panose="05000000000000000000" pitchFamily="2" charset="2"/>
              <a:buChar char="§"/>
            </a:pPr>
            <a:endParaRPr lang="en-US" sz="1800">
              <a:cs typeface="Arial"/>
            </a:endParaRPr>
          </a:p>
          <a:p>
            <a:pPr>
              <a:lnSpc>
                <a:spcPct val="110000"/>
              </a:lnSpc>
              <a:buFont typeface="Wingdings" panose="05000000000000000000" pitchFamily="2" charset="2"/>
              <a:buChar char="§"/>
            </a:pPr>
            <a:endParaRPr lang="en-US" sz="1800">
              <a:cs typeface="Arial"/>
            </a:endParaRPr>
          </a:p>
        </p:txBody>
      </p:sp>
      <p:pic>
        <p:nvPicPr>
          <p:cNvPr id="17" name="Picture 16" descr="Image of Handshake screen showing how to sort">
            <a:extLst>
              <a:ext uri="{FF2B5EF4-FFF2-40B4-BE49-F238E27FC236}">
                <a16:creationId xmlns:a16="http://schemas.microsoft.com/office/drawing/2014/main" id="{BA165AEF-85EF-5E04-75BD-1E0082CE7278}"/>
              </a:ext>
            </a:extLst>
          </p:cNvPr>
          <p:cNvPicPr>
            <a:picLocks noChangeAspect="1"/>
          </p:cNvPicPr>
          <p:nvPr/>
        </p:nvPicPr>
        <p:blipFill rotWithShape="1">
          <a:blip r:embed="rId2"/>
          <a:srcRect b="44138"/>
          <a:stretch/>
        </p:blipFill>
        <p:spPr>
          <a:xfrm>
            <a:off x="6349595" y="2678740"/>
            <a:ext cx="3887708" cy="1506115"/>
          </a:xfrm>
          <a:prstGeom prst="rect">
            <a:avLst/>
          </a:prstGeom>
        </p:spPr>
      </p:pic>
      <p:pic>
        <p:nvPicPr>
          <p:cNvPr id="19" name="Picture 18" descr="Image of Handshake showing how to sort by skillsets">
            <a:extLst>
              <a:ext uri="{FF2B5EF4-FFF2-40B4-BE49-F238E27FC236}">
                <a16:creationId xmlns:a16="http://schemas.microsoft.com/office/drawing/2014/main" id="{1493D648-F632-BA0A-FA1A-63A2D9F0C037}"/>
              </a:ext>
            </a:extLst>
          </p:cNvPr>
          <p:cNvPicPr>
            <a:picLocks noChangeAspect="1"/>
          </p:cNvPicPr>
          <p:nvPr/>
        </p:nvPicPr>
        <p:blipFill>
          <a:blip r:embed="rId3"/>
          <a:stretch>
            <a:fillRect/>
          </a:stretch>
        </p:blipFill>
        <p:spPr>
          <a:xfrm>
            <a:off x="10378781" y="1949455"/>
            <a:ext cx="1658048" cy="4456958"/>
          </a:xfrm>
          <a:prstGeom prst="rect">
            <a:avLst/>
          </a:prstGeom>
        </p:spPr>
      </p:pic>
      <p:pic>
        <p:nvPicPr>
          <p:cNvPr id="21" name="Picture 20" descr="Image of Handshake showing preferences">
            <a:extLst>
              <a:ext uri="{FF2B5EF4-FFF2-40B4-BE49-F238E27FC236}">
                <a16:creationId xmlns:a16="http://schemas.microsoft.com/office/drawing/2014/main" id="{57149669-6B4D-3050-9DE6-D14489EA67C8}"/>
              </a:ext>
            </a:extLst>
          </p:cNvPr>
          <p:cNvPicPr>
            <a:picLocks noChangeAspect="1"/>
          </p:cNvPicPr>
          <p:nvPr/>
        </p:nvPicPr>
        <p:blipFill>
          <a:blip r:embed="rId4"/>
          <a:stretch>
            <a:fillRect/>
          </a:stretch>
        </p:blipFill>
        <p:spPr>
          <a:xfrm>
            <a:off x="6502032" y="4705515"/>
            <a:ext cx="1993763" cy="1705192"/>
          </a:xfrm>
          <a:prstGeom prst="rect">
            <a:avLst/>
          </a:prstGeom>
        </p:spPr>
      </p:pic>
      <p:pic>
        <p:nvPicPr>
          <p:cNvPr id="23" name="Picture 22" descr="Image of Handshake showing declined or reviewed status.">
            <a:extLst>
              <a:ext uri="{FF2B5EF4-FFF2-40B4-BE49-F238E27FC236}">
                <a16:creationId xmlns:a16="http://schemas.microsoft.com/office/drawing/2014/main" id="{9D8D12AF-7FF7-3887-3972-7DD5745ECC1B}"/>
              </a:ext>
            </a:extLst>
          </p:cNvPr>
          <p:cNvPicPr>
            <a:picLocks noChangeAspect="1"/>
          </p:cNvPicPr>
          <p:nvPr/>
        </p:nvPicPr>
        <p:blipFill>
          <a:blip r:embed="rId5"/>
          <a:stretch>
            <a:fillRect/>
          </a:stretch>
        </p:blipFill>
        <p:spPr>
          <a:xfrm>
            <a:off x="8760438" y="4814528"/>
            <a:ext cx="1474692" cy="1598616"/>
          </a:xfrm>
          <a:prstGeom prst="rect">
            <a:avLst/>
          </a:prstGeom>
        </p:spPr>
      </p:pic>
    </p:spTree>
    <p:extLst>
      <p:ext uri="{BB962C8B-B14F-4D97-AF65-F5344CB8AC3E}">
        <p14:creationId xmlns:p14="http://schemas.microsoft.com/office/powerpoint/2010/main" val="1936266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F0946-2ED3-2A0E-487B-C0B49245D34D}"/>
              </a:ext>
            </a:extLst>
          </p:cNvPr>
          <p:cNvSpPr>
            <a:spLocks noGrp="1"/>
          </p:cNvSpPr>
          <p:nvPr>
            <p:ph type="title"/>
          </p:nvPr>
        </p:nvSpPr>
        <p:spPr>
          <a:xfrm>
            <a:off x="609600" y="5701"/>
            <a:ext cx="10972800" cy="1143000"/>
          </a:xfrm>
        </p:spPr>
        <p:txBody>
          <a:bodyPr/>
          <a:lstStyle/>
          <a:p>
            <a:r>
              <a:rPr lang="en-US" sz="4250">
                <a:latin typeface="Arial"/>
                <a:cs typeface="Arial"/>
              </a:rPr>
              <a:t>Expiring a Posting pt. 1</a:t>
            </a:r>
            <a:endParaRPr lang="en-US"/>
          </a:p>
        </p:txBody>
      </p:sp>
      <p:sp>
        <p:nvSpPr>
          <p:cNvPr id="6" name="TextBox 5">
            <a:extLst>
              <a:ext uri="{FF2B5EF4-FFF2-40B4-BE49-F238E27FC236}">
                <a16:creationId xmlns:a16="http://schemas.microsoft.com/office/drawing/2014/main" id="{6A7051FE-0450-2EDA-5EF0-B41E3A093E05}"/>
              </a:ext>
            </a:extLst>
          </p:cNvPr>
          <p:cNvSpPr txBox="1"/>
          <p:nvPr/>
        </p:nvSpPr>
        <p:spPr>
          <a:xfrm>
            <a:off x="383721" y="1145721"/>
            <a:ext cx="11261271"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000">
                <a:cs typeface="Arial"/>
              </a:rPr>
              <a:t>Once you have hired your student(s), please change the hired student's status to 'hired' and decline the remaining applicants. ​</a:t>
            </a:r>
          </a:p>
          <a:p>
            <a:pPr>
              <a:buChar char="•"/>
            </a:pPr>
            <a:r>
              <a:rPr lang="en-US" sz="2000">
                <a:cs typeface="Arial"/>
              </a:rPr>
              <a:t>Navigate to the job posting  -&gt; Applicants -&gt; Status ​</a:t>
            </a:r>
          </a:p>
          <a:p>
            <a:pPr>
              <a:buChar char="•"/>
            </a:pPr>
            <a:endParaRPr lang="en-US" sz="2000">
              <a:cs typeface="Arial"/>
            </a:endParaRPr>
          </a:p>
          <a:p>
            <a:endParaRPr lang="en-US"/>
          </a:p>
        </p:txBody>
      </p:sp>
      <p:pic>
        <p:nvPicPr>
          <p:cNvPr id="8" name="Picture 4" descr="Graphical user interface&#10;&#10;Description automatically generated">
            <a:extLst>
              <a:ext uri="{FF2B5EF4-FFF2-40B4-BE49-F238E27FC236}">
                <a16:creationId xmlns:a16="http://schemas.microsoft.com/office/drawing/2014/main" id="{899A14AD-9D1D-7D9C-AD5A-3A94016411C4}"/>
              </a:ext>
            </a:extLst>
          </p:cNvPr>
          <p:cNvPicPr>
            <a:picLocks noChangeAspect="1"/>
          </p:cNvPicPr>
          <p:nvPr/>
        </p:nvPicPr>
        <p:blipFill>
          <a:blip r:embed="rId2"/>
          <a:stretch>
            <a:fillRect/>
          </a:stretch>
        </p:blipFill>
        <p:spPr>
          <a:xfrm>
            <a:off x="2483757" y="2490835"/>
            <a:ext cx="6786034" cy="3459293"/>
          </a:xfrm>
          <a:prstGeom prst="rect">
            <a:avLst/>
          </a:prstGeom>
        </p:spPr>
      </p:pic>
    </p:spTree>
    <p:extLst>
      <p:ext uri="{BB962C8B-B14F-4D97-AF65-F5344CB8AC3E}">
        <p14:creationId xmlns:p14="http://schemas.microsoft.com/office/powerpoint/2010/main" val="2191823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8D36-881B-56BF-9DBB-B374A3DB7B2B}"/>
              </a:ext>
            </a:extLst>
          </p:cNvPr>
          <p:cNvSpPr>
            <a:spLocks noGrp="1"/>
          </p:cNvSpPr>
          <p:nvPr>
            <p:ph type="title"/>
          </p:nvPr>
        </p:nvSpPr>
        <p:spPr>
          <a:xfrm>
            <a:off x="609600" y="-116764"/>
            <a:ext cx="10972800" cy="1143000"/>
          </a:xfrm>
        </p:spPr>
        <p:txBody>
          <a:bodyPr/>
          <a:lstStyle/>
          <a:p>
            <a:r>
              <a:rPr lang="en-US" sz="4250">
                <a:latin typeface="Arial"/>
                <a:cs typeface="Arial"/>
              </a:rPr>
              <a:t>Expiring the Posting pt. 2</a:t>
            </a:r>
            <a:endParaRPr lang="en-US"/>
          </a:p>
        </p:txBody>
      </p:sp>
      <p:sp>
        <p:nvSpPr>
          <p:cNvPr id="5" name="TextBox 4">
            <a:extLst>
              <a:ext uri="{FF2B5EF4-FFF2-40B4-BE49-F238E27FC236}">
                <a16:creationId xmlns:a16="http://schemas.microsoft.com/office/drawing/2014/main" id="{6134FB4E-3055-BCF1-C6EC-EA0E39439445}"/>
              </a:ext>
            </a:extLst>
          </p:cNvPr>
          <p:cNvSpPr txBox="1"/>
          <p:nvPr/>
        </p:nvSpPr>
        <p:spPr>
          <a:xfrm>
            <a:off x="220436" y="1023257"/>
            <a:ext cx="12785270"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200">
                <a:cs typeface="Arial"/>
              </a:rPr>
              <a:t> Expire the job posting once you have filled the position.​</a:t>
            </a:r>
          </a:p>
          <a:p>
            <a:pPr>
              <a:buChar char="•"/>
            </a:pPr>
            <a:r>
              <a:rPr lang="en-US" sz="2200">
                <a:cs typeface="Arial"/>
              </a:rPr>
              <a:t> This prevents new applicants from applying and getting lost in the process.​</a:t>
            </a:r>
          </a:p>
          <a:p>
            <a:pPr>
              <a:buChar char="•"/>
            </a:pPr>
            <a:r>
              <a:rPr lang="en-US" sz="2200">
                <a:cs typeface="Arial"/>
              </a:rPr>
              <a:t> Select the job you wish to expire -&gt; ‘More actions’ -&gt; ‘Expire Job.</a:t>
            </a:r>
            <a:r>
              <a:rPr lang="en-US" sz="2000">
                <a:cs typeface="Arial"/>
              </a:rPr>
              <a:t>’​</a:t>
            </a:r>
          </a:p>
          <a:p>
            <a:pPr>
              <a:buChar char="•"/>
            </a:pPr>
            <a:endParaRPr lang="en-US" sz="2000">
              <a:cs typeface="Arial"/>
            </a:endParaRPr>
          </a:p>
          <a:p>
            <a:endParaRPr lang="en-US"/>
          </a:p>
        </p:txBody>
      </p:sp>
      <p:pic>
        <p:nvPicPr>
          <p:cNvPr id="8" name="Picture 7" descr="Graphical user interface, text, application&#10;&#10;Screenshot of Handshake showing how to expire jobs ">
            <a:extLst>
              <a:ext uri="{FF2B5EF4-FFF2-40B4-BE49-F238E27FC236}">
                <a16:creationId xmlns:a16="http://schemas.microsoft.com/office/drawing/2014/main" id="{15D10730-CD49-373D-E2AF-FF7DF4283EE9}"/>
              </a:ext>
            </a:extLst>
          </p:cNvPr>
          <p:cNvPicPr>
            <a:picLocks noChangeAspect="1"/>
          </p:cNvPicPr>
          <p:nvPr/>
        </p:nvPicPr>
        <p:blipFill>
          <a:blip r:embed="rId2"/>
          <a:stretch>
            <a:fillRect/>
          </a:stretch>
        </p:blipFill>
        <p:spPr>
          <a:xfrm>
            <a:off x="217714" y="2760153"/>
            <a:ext cx="12192000" cy="2313810"/>
          </a:xfrm>
          <a:prstGeom prst="rect">
            <a:avLst/>
          </a:prstGeom>
        </p:spPr>
      </p:pic>
    </p:spTree>
    <p:extLst>
      <p:ext uri="{BB962C8B-B14F-4D97-AF65-F5344CB8AC3E}">
        <p14:creationId xmlns:p14="http://schemas.microsoft.com/office/powerpoint/2010/main" val="35349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58BC6-711F-FE12-70C7-79A16596D8B5}"/>
              </a:ext>
            </a:extLst>
          </p:cNvPr>
          <p:cNvSpPr>
            <a:spLocks noGrp="1"/>
          </p:cNvSpPr>
          <p:nvPr>
            <p:ph type="title"/>
          </p:nvPr>
        </p:nvSpPr>
        <p:spPr>
          <a:xfrm>
            <a:off x="609600" y="-21514"/>
            <a:ext cx="10972800" cy="1143000"/>
          </a:xfrm>
        </p:spPr>
        <p:txBody>
          <a:bodyPr/>
          <a:lstStyle/>
          <a:p>
            <a:r>
              <a:rPr lang="en-US" sz="4250">
                <a:latin typeface="Arial"/>
                <a:cs typeface="Arial"/>
              </a:rPr>
              <a:t>Duplicating a Job Posting pt. 1</a:t>
            </a:r>
            <a:endParaRPr lang="en-US"/>
          </a:p>
        </p:txBody>
      </p:sp>
      <p:sp>
        <p:nvSpPr>
          <p:cNvPr id="5" name="TextBox 4">
            <a:extLst>
              <a:ext uri="{FF2B5EF4-FFF2-40B4-BE49-F238E27FC236}">
                <a16:creationId xmlns:a16="http://schemas.microsoft.com/office/drawing/2014/main" id="{E8EE1586-39F3-2C6D-F106-381A70DB6E6F}"/>
              </a:ext>
            </a:extLst>
          </p:cNvPr>
          <p:cNvSpPr txBox="1"/>
          <p:nvPr/>
        </p:nvSpPr>
        <p:spPr>
          <a:xfrm>
            <a:off x="370114" y="1240971"/>
            <a:ext cx="1165587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000">
                <a:cs typeface="Arial"/>
              </a:rPr>
              <a:t>Log into Handshake and select jobs on the left side pane or if you see it on your screen click that as well.​</a:t>
            </a:r>
          </a:p>
        </p:txBody>
      </p:sp>
      <p:pic>
        <p:nvPicPr>
          <p:cNvPr id="7" name="Picture 6" descr="A screenshot of a job search&#10;&#10;Description automatically generated">
            <a:extLst>
              <a:ext uri="{FF2B5EF4-FFF2-40B4-BE49-F238E27FC236}">
                <a16:creationId xmlns:a16="http://schemas.microsoft.com/office/drawing/2014/main" id="{E6B1719D-A267-A6C5-4796-22BD05888276}"/>
              </a:ext>
            </a:extLst>
          </p:cNvPr>
          <p:cNvPicPr>
            <a:picLocks noChangeAspect="1"/>
          </p:cNvPicPr>
          <p:nvPr/>
        </p:nvPicPr>
        <p:blipFill>
          <a:blip r:embed="rId3"/>
          <a:stretch>
            <a:fillRect/>
          </a:stretch>
        </p:blipFill>
        <p:spPr>
          <a:xfrm>
            <a:off x="2143887" y="2167848"/>
            <a:ext cx="7976157" cy="3569569"/>
          </a:xfrm>
          <a:prstGeom prst="rect">
            <a:avLst/>
          </a:prstGeom>
        </p:spPr>
      </p:pic>
    </p:spTree>
    <p:extLst>
      <p:ext uri="{BB962C8B-B14F-4D97-AF65-F5344CB8AC3E}">
        <p14:creationId xmlns:p14="http://schemas.microsoft.com/office/powerpoint/2010/main" val="925877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6ECCC-11D8-F26A-D194-784CB00396EF}"/>
              </a:ext>
            </a:extLst>
          </p:cNvPr>
          <p:cNvSpPr>
            <a:spLocks noGrp="1"/>
          </p:cNvSpPr>
          <p:nvPr>
            <p:ph type="title"/>
          </p:nvPr>
        </p:nvSpPr>
        <p:spPr>
          <a:xfrm>
            <a:off x="677636" y="-21514"/>
            <a:ext cx="10972800" cy="1143000"/>
          </a:xfrm>
        </p:spPr>
        <p:txBody>
          <a:bodyPr/>
          <a:lstStyle/>
          <a:p>
            <a:r>
              <a:rPr lang="en-US" sz="4250">
                <a:latin typeface="Arial"/>
                <a:cs typeface="Arial"/>
              </a:rPr>
              <a:t>Duplicating a Posting pt. 2</a:t>
            </a:r>
            <a:endParaRPr lang="en-US"/>
          </a:p>
        </p:txBody>
      </p:sp>
      <p:sp>
        <p:nvSpPr>
          <p:cNvPr id="5" name="TextBox 4">
            <a:extLst>
              <a:ext uri="{FF2B5EF4-FFF2-40B4-BE49-F238E27FC236}">
                <a16:creationId xmlns:a16="http://schemas.microsoft.com/office/drawing/2014/main" id="{62E1A391-808E-EE8B-D879-DF80553B6192}"/>
              </a:ext>
            </a:extLst>
          </p:cNvPr>
          <p:cNvSpPr txBox="1"/>
          <p:nvPr/>
        </p:nvSpPr>
        <p:spPr>
          <a:xfrm>
            <a:off x="234043" y="1404257"/>
            <a:ext cx="1195523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000">
                <a:cs typeface="Arial"/>
              </a:rPr>
              <a:t>Once you select the job your screen will look like the screenshot below. From here select ‘more actions' ’and then it will drop down to show different action items. You will select 'duplicate job.'​</a:t>
            </a:r>
          </a:p>
        </p:txBody>
      </p:sp>
      <p:pic>
        <p:nvPicPr>
          <p:cNvPr id="7" name="Picture 6" descr="A screenshot of a computer&#10;&#10;Description automatically generated">
            <a:extLst>
              <a:ext uri="{FF2B5EF4-FFF2-40B4-BE49-F238E27FC236}">
                <a16:creationId xmlns:a16="http://schemas.microsoft.com/office/drawing/2014/main" id="{4C40CECA-EA80-2735-53FC-6C283DB036B9}"/>
              </a:ext>
            </a:extLst>
          </p:cNvPr>
          <p:cNvPicPr>
            <a:picLocks noChangeAspect="1"/>
          </p:cNvPicPr>
          <p:nvPr/>
        </p:nvPicPr>
        <p:blipFill>
          <a:blip r:embed="rId3"/>
          <a:stretch>
            <a:fillRect/>
          </a:stretch>
        </p:blipFill>
        <p:spPr>
          <a:xfrm>
            <a:off x="1412831" y="2467507"/>
            <a:ext cx="8675691" cy="3187812"/>
          </a:xfrm>
          <a:prstGeom prst="rect">
            <a:avLst/>
          </a:prstGeom>
        </p:spPr>
      </p:pic>
    </p:spTree>
    <p:extLst>
      <p:ext uri="{BB962C8B-B14F-4D97-AF65-F5344CB8AC3E}">
        <p14:creationId xmlns:p14="http://schemas.microsoft.com/office/powerpoint/2010/main" val="1964530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9E8B2B-D684-8840-AAB5-5EFB37EBC858}"/>
              </a:ext>
            </a:extLst>
          </p:cNvPr>
          <p:cNvSpPr>
            <a:spLocks noGrp="1"/>
          </p:cNvSpPr>
          <p:nvPr>
            <p:ph type="title"/>
          </p:nvPr>
        </p:nvSpPr>
        <p:spPr>
          <a:xfrm>
            <a:off x="609600" y="166265"/>
            <a:ext cx="10972800" cy="1143000"/>
          </a:xfrm>
        </p:spPr>
        <p:txBody>
          <a:bodyPr/>
          <a:lstStyle/>
          <a:p>
            <a:r>
              <a:rPr lang="en-US" sz="4250">
                <a:latin typeface="Arial"/>
                <a:cs typeface="Arial"/>
              </a:rPr>
              <a:t>Handshake Support &amp; Resources</a:t>
            </a:r>
            <a:endParaRPr lang="en-US"/>
          </a:p>
        </p:txBody>
      </p:sp>
      <p:sp>
        <p:nvSpPr>
          <p:cNvPr id="10" name="Content Placeholder 2">
            <a:extLst>
              <a:ext uri="{FF2B5EF4-FFF2-40B4-BE49-F238E27FC236}">
                <a16:creationId xmlns:a16="http://schemas.microsoft.com/office/drawing/2014/main" id="{9E923707-6552-3B75-98F1-D2ED011D85A8}"/>
              </a:ext>
            </a:extLst>
          </p:cNvPr>
          <p:cNvSpPr txBox="1">
            <a:spLocks/>
          </p:cNvSpPr>
          <p:nvPr/>
        </p:nvSpPr>
        <p:spPr>
          <a:xfrm>
            <a:off x="725296" y="1185396"/>
            <a:ext cx="10457811" cy="4921004"/>
          </a:xfrm>
          <a:prstGeom prst="rect">
            <a:avLst/>
          </a:prstGeom>
        </p:spPr>
        <p:txBody>
          <a:bodyPr lIns="91440" tIns="45720" rIns="91440" bIns="4572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buFont typeface="Wingdings" panose="05000000000000000000" pitchFamily="2" charset="2"/>
              <a:buChar char="§"/>
            </a:pPr>
            <a:r>
              <a:rPr lang="en-US" sz="2000" b="0" i="0">
                <a:solidFill>
                  <a:srgbClr val="000000"/>
                </a:solidFill>
                <a:effectLst/>
              </a:rPr>
              <a:t>If you find that you need </a:t>
            </a:r>
            <a:r>
              <a:rPr lang="en-US" sz="2000">
                <a:solidFill>
                  <a:srgbClr val="000000"/>
                </a:solidFill>
              </a:rPr>
              <a:t>more Handshake resources or to</a:t>
            </a:r>
            <a:r>
              <a:rPr lang="en-US" sz="2000" b="0" i="0">
                <a:solidFill>
                  <a:srgbClr val="000000"/>
                </a:solidFill>
                <a:effectLst/>
              </a:rPr>
              <a:t> submit a support ticket on Handshake, be sure to visit their help center (support.joinhandshake.com) </a:t>
            </a:r>
            <a:r>
              <a:rPr lang="en-US" sz="2000">
                <a:solidFill>
                  <a:srgbClr val="000000"/>
                </a:solidFill>
              </a:rPr>
              <a:t>Select</a:t>
            </a:r>
            <a:r>
              <a:rPr lang="en-US" sz="2000" b="0" i="0">
                <a:solidFill>
                  <a:srgbClr val="000000"/>
                </a:solidFill>
                <a:effectLst/>
              </a:rPr>
              <a:t> 'Contact Support' or click on the message icon shown in the image below</a:t>
            </a:r>
            <a:r>
              <a:rPr lang="en-US" sz="2000">
                <a:solidFill>
                  <a:srgbClr val="000000"/>
                </a:solidFill>
              </a:rPr>
              <a:t> to submit a support ticket</a:t>
            </a:r>
            <a:r>
              <a:rPr lang="en-US" sz="2000" b="0" i="0">
                <a:solidFill>
                  <a:srgbClr val="000000"/>
                </a:solidFill>
                <a:effectLst/>
              </a:rPr>
              <a:t>:</a:t>
            </a:r>
            <a:endParaRPr lang="en-US" sz="2000"/>
          </a:p>
          <a:p>
            <a:pPr>
              <a:lnSpc>
                <a:spcPct val="110000"/>
              </a:lnSpc>
              <a:buFont typeface="Wingdings" panose="05000000000000000000" pitchFamily="2" charset="2"/>
              <a:buChar char="§"/>
            </a:pPr>
            <a:endParaRPr lang="en-US" sz="2000"/>
          </a:p>
          <a:p>
            <a:pPr>
              <a:lnSpc>
                <a:spcPct val="110000"/>
              </a:lnSpc>
              <a:buFont typeface="Wingdings" panose="05000000000000000000" pitchFamily="2" charset="2"/>
              <a:buChar char="§"/>
            </a:pPr>
            <a:endParaRPr lang="en-US" sz="2000"/>
          </a:p>
          <a:p>
            <a:pPr>
              <a:lnSpc>
                <a:spcPct val="110000"/>
              </a:lnSpc>
              <a:buFont typeface="Wingdings" panose="05000000000000000000" pitchFamily="2" charset="2"/>
              <a:buChar char="§"/>
            </a:pPr>
            <a:endParaRPr lang="en-US" sz="2000"/>
          </a:p>
          <a:p>
            <a:pPr>
              <a:lnSpc>
                <a:spcPct val="110000"/>
              </a:lnSpc>
              <a:buFont typeface="Wingdings" panose="05000000000000000000" pitchFamily="2" charset="2"/>
              <a:buChar char="§"/>
            </a:pPr>
            <a:endParaRPr lang="en-US" sz="2000"/>
          </a:p>
          <a:p>
            <a:pPr marL="0" indent="0">
              <a:lnSpc>
                <a:spcPct val="110000"/>
              </a:lnSpc>
              <a:buNone/>
            </a:pPr>
            <a:endParaRPr lang="en-US" sz="2000"/>
          </a:p>
        </p:txBody>
      </p:sp>
      <p:pic>
        <p:nvPicPr>
          <p:cNvPr id="13" name="Picture 13" descr="A purple background with black and white text&#10;&#10;Description automatically generated">
            <a:extLst>
              <a:ext uri="{FF2B5EF4-FFF2-40B4-BE49-F238E27FC236}">
                <a16:creationId xmlns:a16="http://schemas.microsoft.com/office/drawing/2014/main" id="{9F00AD79-15F6-9CCE-5943-899FBC6CAD10}"/>
              </a:ext>
            </a:extLst>
          </p:cNvPr>
          <p:cNvPicPr>
            <a:picLocks noChangeAspect="1"/>
          </p:cNvPicPr>
          <p:nvPr/>
        </p:nvPicPr>
        <p:blipFill>
          <a:blip r:embed="rId3"/>
          <a:stretch>
            <a:fillRect/>
          </a:stretch>
        </p:blipFill>
        <p:spPr>
          <a:xfrm>
            <a:off x="1309007" y="2825654"/>
            <a:ext cx="9301843" cy="3002836"/>
          </a:xfrm>
          <a:prstGeom prst="rect">
            <a:avLst/>
          </a:prstGeom>
        </p:spPr>
      </p:pic>
    </p:spTree>
    <p:extLst>
      <p:ext uri="{BB962C8B-B14F-4D97-AF65-F5344CB8AC3E}">
        <p14:creationId xmlns:p14="http://schemas.microsoft.com/office/powerpoint/2010/main" val="4238353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9E8B2B-D684-8840-AAB5-5EFB37EBC858}"/>
              </a:ext>
            </a:extLst>
          </p:cNvPr>
          <p:cNvSpPr>
            <a:spLocks noGrp="1"/>
          </p:cNvSpPr>
          <p:nvPr>
            <p:ph type="title"/>
          </p:nvPr>
        </p:nvSpPr>
        <p:spPr>
          <a:xfrm>
            <a:off x="609600" y="166265"/>
            <a:ext cx="10972800" cy="1143000"/>
          </a:xfrm>
        </p:spPr>
        <p:txBody>
          <a:bodyPr/>
          <a:lstStyle/>
          <a:p>
            <a:r>
              <a:rPr lang="en-US" sz="4250">
                <a:latin typeface="Arial"/>
                <a:cs typeface="Arial"/>
              </a:rPr>
              <a:t>Contact Us</a:t>
            </a:r>
            <a:endParaRPr lang="en-US"/>
          </a:p>
        </p:txBody>
      </p:sp>
      <p:sp>
        <p:nvSpPr>
          <p:cNvPr id="2" name="Content Placeholder 1">
            <a:extLst>
              <a:ext uri="{FF2B5EF4-FFF2-40B4-BE49-F238E27FC236}">
                <a16:creationId xmlns:a16="http://schemas.microsoft.com/office/drawing/2014/main" id="{6C109F37-4B31-EA4B-937E-279DA28C49A1}"/>
              </a:ext>
            </a:extLst>
          </p:cNvPr>
          <p:cNvSpPr>
            <a:spLocks noGrp="1"/>
          </p:cNvSpPr>
          <p:nvPr>
            <p:ph sz="half" idx="1"/>
          </p:nvPr>
        </p:nvSpPr>
        <p:spPr>
          <a:xfrm>
            <a:off x="351064" y="1461772"/>
            <a:ext cx="10972800" cy="4131733"/>
          </a:xfrm>
        </p:spPr>
        <p:txBody>
          <a:bodyPr vert="horz" lIns="91440" tIns="45720" rIns="91440" bIns="45720" rtlCol="0" anchor="t">
            <a:normAutofit/>
          </a:bodyPr>
          <a:lstStyle/>
          <a:p>
            <a:pPr marL="0" indent="0">
              <a:buNone/>
            </a:pPr>
            <a:r>
              <a:rPr lang="en-US" sz="3000">
                <a:latin typeface="Arial"/>
                <a:cs typeface="Arial"/>
              </a:rPr>
              <a:t>Location: E.H. Hereford University Center, Suite 180S</a:t>
            </a:r>
            <a:endParaRPr lang="en-US"/>
          </a:p>
          <a:p>
            <a:pPr marL="0" indent="0">
              <a:buNone/>
            </a:pPr>
            <a:r>
              <a:rPr lang="en-US" sz="3000">
                <a:latin typeface="Arial"/>
                <a:cs typeface="Arial"/>
              </a:rPr>
              <a:t>Office Hours: Monday - Friday 8:00 am - 5:00 pm </a:t>
            </a:r>
          </a:p>
          <a:p>
            <a:pPr marL="0" indent="0">
              <a:buNone/>
            </a:pPr>
            <a:endParaRPr lang="en-US" sz="3000">
              <a:latin typeface="Arial"/>
              <a:cs typeface="Arial"/>
            </a:endParaRPr>
          </a:p>
          <a:p>
            <a:pPr marL="0" indent="0">
              <a:buNone/>
            </a:pPr>
            <a:r>
              <a:rPr lang="en-US" sz="3000">
                <a:latin typeface="Arial"/>
                <a:cs typeface="Arial"/>
              </a:rPr>
              <a:t>Phone: 817-272-2932</a:t>
            </a:r>
            <a:br>
              <a:rPr lang="en-US" sz="3000">
                <a:latin typeface="Arial"/>
                <a:cs typeface="Arial"/>
              </a:rPr>
            </a:br>
            <a:r>
              <a:rPr lang="en-US" sz="3000">
                <a:latin typeface="Arial"/>
                <a:cs typeface="Arial"/>
              </a:rPr>
              <a:t>Email: </a:t>
            </a:r>
            <a:r>
              <a:rPr lang="en-US" sz="3000">
                <a:latin typeface="Arial"/>
                <a:cs typeface="Arial"/>
                <a:hlinkClick r:id="rId3">
                  <a:extLst>
                    <a:ext uri="{A12FA001-AC4F-418D-AE19-62706E023703}">
                      <ahyp:hlinkClr xmlns:ahyp="http://schemas.microsoft.com/office/drawing/2018/hyperlinkcolor" val="tx"/>
                    </a:ext>
                  </a:extLst>
                </a:hlinkClick>
              </a:rPr>
              <a:t>studentemployment@uta.edu</a:t>
            </a:r>
          </a:p>
          <a:p>
            <a:pPr marL="0" indent="0">
              <a:buNone/>
            </a:pPr>
            <a:r>
              <a:rPr lang="en-US" sz="3000">
                <a:latin typeface="Arial"/>
                <a:cs typeface="Arial"/>
              </a:rPr>
              <a:t>Website: </a:t>
            </a:r>
            <a:r>
              <a:rPr lang="en-US" sz="3000">
                <a:latin typeface="Arial"/>
                <a:cs typeface="Arial"/>
                <a:hlinkClick r:id="rId4">
                  <a:extLst>
                    <a:ext uri="{A12FA001-AC4F-418D-AE19-62706E023703}">
                      <ahyp:hlinkClr xmlns:ahyp="http://schemas.microsoft.com/office/drawing/2018/hyperlinkcolor" val="tx"/>
                    </a:ext>
                  </a:extLst>
                </a:hlinkClick>
              </a:rPr>
              <a:t>www.uta.edu/careers</a:t>
            </a:r>
          </a:p>
          <a:p>
            <a:pPr marL="0" indent="0">
              <a:buNone/>
            </a:pPr>
            <a:r>
              <a:rPr lang="en-US" sz="3000">
                <a:latin typeface="Arial"/>
                <a:cs typeface="Arial"/>
              </a:rPr>
              <a:t>Handshake Website: </a:t>
            </a:r>
            <a:r>
              <a:rPr lang="en-US" sz="3000">
                <a:latin typeface="Arial"/>
                <a:cs typeface="Arial"/>
                <a:hlinkClick r:id="rId5">
                  <a:extLst>
                    <a:ext uri="{A12FA001-AC4F-418D-AE19-62706E023703}">
                      <ahyp:hlinkClr xmlns:ahyp="http://schemas.microsoft.com/office/drawing/2018/hyperlinkcolor" val="tx"/>
                    </a:ext>
                  </a:extLst>
                </a:hlinkClick>
              </a:rPr>
              <a:t>uta.joinhandshake.com</a:t>
            </a:r>
            <a:endParaRPr lang="en-US">
              <a:hlinkClick r:id="rId5">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954839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61CD9-C92B-8A05-C99B-07A670309091}"/>
              </a:ext>
            </a:extLst>
          </p:cNvPr>
          <p:cNvSpPr>
            <a:spLocks noGrp="1"/>
          </p:cNvSpPr>
          <p:nvPr>
            <p:ph type="title"/>
          </p:nvPr>
        </p:nvSpPr>
        <p:spPr/>
        <p:txBody>
          <a:bodyPr/>
          <a:lstStyle/>
          <a:p>
            <a:r>
              <a:rPr lang="en-US" sz="4250">
                <a:latin typeface="Arial"/>
                <a:cs typeface="Arial"/>
              </a:rPr>
              <a:t>Agenda</a:t>
            </a:r>
            <a:endParaRPr lang="en-US"/>
          </a:p>
        </p:txBody>
      </p:sp>
      <p:pic>
        <p:nvPicPr>
          <p:cNvPr id="7" name="Picture 7" descr="Post A Job or Internship – Career &amp; Internship Center | University of  Washington">
            <a:extLst>
              <a:ext uri="{FF2B5EF4-FFF2-40B4-BE49-F238E27FC236}">
                <a16:creationId xmlns:a16="http://schemas.microsoft.com/office/drawing/2014/main" id="{38817039-85F2-9F90-36B3-6160AD844A47}"/>
              </a:ext>
            </a:extLst>
          </p:cNvPr>
          <p:cNvPicPr>
            <a:picLocks noGrp="1" noChangeAspect="1"/>
          </p:cNvPicPr>
          <p:nvPr>
            <p:ph sz="quarter" idx="10"/>
          </p:nvPr>
        </p:nvPicPr>
        <p:blipFill>
          <a:blip r:embed="rId3"/>
          <a:stretch>
            <a:fillRect/>
          </a:stretch>
        </p:blipFill>
        <p:spPr>
          <a:xfrm>
            <a:off x="6530047" y="1468580"/>
            <a:ext cx="5273400" cy="3511810"/>
          </a:xfrm>
        </p:spPr>
      </p:pic>
      <p:sp>
        <p:nvSpPr>
          <p:cNvPr id="4" name="Content Placeholder 3">
            <a:extLst>
              <a:ext uri="{FF2B5EF4-FFF2-40B4-BE49-F238E27FC236}">
                <a16:creationId xmlns:a16="http://schemas.microsoft.com/office/drawing/2014/main" id="{B8F3174D-07CA-A020-E55A-97C5F0330EB7}"/>
              </a:ext>
            </a:extLst>
          </p:cNvPr>
          <p:cNvSpPr>
            <a:spLocks noGrp="1"/>
          </p:cNvSpPr>
          <p:nvPr>
            <p:ph sz="half" idx="1"/>
          </p:nvPr>
        </p:nvSpPr>
        <p:spPr>
          <a:xfrm>
            <a:off x="484496" y="1713403"/>
            <a:ext cx="10972800" cy="4700389"/>
          </a:xfrm>
        </p:spPr>
        <p:txBody>
          <a:bodyPr vert="horz" lIns="91440" tIns="45720" rIns="91440" bIns="45720" rtlCol="0" anchor="t">
            <a:normAutofit/>
          </a:bodyPr>
          <a:lstStyle/>
          <a:p>
            <a:pPr marL="456565" indent="-456565"/>
            <a:r>
              <a:rPr lang="en-US" sz="2400">
                <a:latin typeface="Arial"/>
                <a:cs typeface="Arial"/>
              </a:rPr>
              <a:t>Creating a Handshake Account</a:t>
            </a:r>
          </a:p>
          <a:p>
            <a:pPr marL="456565" indent="-456565"/>
            <a:r>
              <a:rPr lang="en-US" sz="2400">
                <a:latin typeface="Arial"/>
                <a:cs typeface="Arial"/>
              </a:rPr>
              <a:t>Posting a Job in Handshake</a:t>
            </a:r>
            <a:endParaRPr lang="en-US" sz="2400"/>
          </a:p>
          <a:p>
            <a:pPr marL="456565" indent="-456565"/>
            <a:r>
              <a:rPr lang="en-US" sz="2400">
                <a:latin typeface="Arial"/>
                <a:cs typeface="Arial"/>
              </a:rPr>
              <a:t>Accessing your Applicants</a:t>
            </a:r>
            <a:endParaRPr lang="en-US" sz="2400"/>
          </a:p>
          <a:p>
            <a:pPr marL="456565" indent="-456565"/>
            <a:r>
              <a:rPr lang="en-US" sz="2400">
                <a:latin typeface="Arial"/>
                <a:cs typeface="Arial"/>
              </a:rPr>
              <a:t>Expiring and Duplicating Job postings</a:t>
            </a:r>
            <a:endParaRPr lang="en-US" sz="2400"/>
          </a:p>
          <a:p>
            <a:pPr marL="456565" indent="-456565"/>
            <a:r>
              <a:rPr lang="en-US" sz="2400">
                <a:latin typeface="Arial"/>
                <a:cs typeface="Arial"/>
              </a:rPr>
              <a:t>Handshake Support and Resources</a:t>
            </a:r>
            <a:endParaRPr lang="en-US" sz="2400"/>
          </a:p>
        </p:txBody>
      </p:sp>
    </p:spTree>
    <p:extLst>
      <p:ext uri="{BB962C8B-B14F-4D97-AF65-F5344CB8AC3E}">
        <p14:creationId xmlns:p14="http://schemas.microsoft.com/office/powerpoint/2010/main" val="2037856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61CD9-C92B-8A05-C99B-07A670309091}"/>
              </a:ext>
            </a:extLst>
          </p:cNvPr>
          <p:cNvSpPr>
            <a:spLocks noGrp="1"/>
          </p:cNvSpPr>
          <p:nvPr>
            <p:ph type="title"/>
          </p:nvPr>
        </p:nvSpPr>
        <p:spPr>
          <a:xfrm>
            <a:off x="609600" y="113949"/>
            <a:ext cx="10972800" cy="1143000"/>
          </a:xfrm>
        </p:spPr>
        <p:txBody>
          <a:bodyPr/>
          <a:lstStyle/>
          <a:p>
            <a:r>
              <a:rPr lang="en-US" sz="4250">
                <a:latin typeface="Arial"/>
                <a:cs typeface="Arial"/>
              </a:rPr>
              <a:t>Create a Handshake Account pt. 1</a:t>
            </a:r>
            <a:endParaRPr lang="en-US"/>
          </a:p>
        </p:txBody>
      </p:sp>
      <p:sp>
        <p:nvSpPr>
          <p:cNvPr id="8" name="Content Placeholder 2">
            <a:extLst>
              <a:ext uri="{FF2B5EF4-FFF2-40B4-BE49-F238E27FC236}">
                <a16:creationId xmlns:a16="http://schemas.microsoft.com/office/drawing/2014/main" id="{742CE907-5FED-F3C4-415E-E6A2988B69C8}"/>
              </a:ext>
            </a:extLst>
          </p:cNvPr>
          <p:cNvSpPr txBox="1">
            <a:spLocks/>
          </p:cNvSpPr>
          <p:nvPr/>
        </p:nvSpPr>
        <p:spPr>
          <a:xfrm>
            <a:off x="168550" y="1335749"/>
            <a:ext cx="5128738" cy="4711350"/>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Aft>
                <a:spcPts val="600"/>
              </a:spcAft>
              <a:buFont typeface="Wingdings" panose="05000000000000000000" pitchFamily="2" charset="2"/>
              <a:buChar char="§"/>
            </a:pPr>
            <a:r>
              <a:rPr lang="en-US"/>
              <a:t>To create your account, go to: </a:t>
            </a:r>
            <a:r>
              <a:rPr lang="en-US" sz="2100"/>
              <a:t>app.joinhandshake.com/</a:t>
            </a:r>
            <a:r>
              <a:rPr lang="en-US" sz="2100" err="1"/>
              <a:t>employer_registrations</a:t>
            </a:r>
            <a:r>
              <a:rPr lang="en-US" sz="2100"/>
              <a:t>/new</a:t>
            </a:r>
          </a:p>
          <a:p>
            <a:pPr>
              <a:lnSpc>
                <a:spcPct val="110000"/>
              </a:lnSpc>
              <a:spcAft>
                <a:spcPts val="600"/>
              </a:spcAft>
              <a:buFont typeface="Wingdings" charset="2"/>
              <a:buChar char="§"/>
            </a:pPr>
            <a:r>
              <a:rPr lang="en-US"/>
              <a:t>Make sure you use your UTA email. </a:t>
            </a:r>
          </a:p>
          <a:p>
            <a:pPr lvl="1">
              <a:lnSpc>
                <a:spcPct val="110000"/>
              </a:lnSpc>
              <a:spcAft>
                <a:spcPts val="600"/>
              </a:spcAft>
              <a:buFont typeface="Wingdings" charset="2"/>
              <a:buChar char="§"/>
            </a:pPr>
            <a:r>
              <a:rPr lang="en-US">
                <a:highlight>
                  <a:srgbClr val="FFFF00"/>
                </a:highlight>
              </a:rPr>
              <a:t>Single Sign On IS NOT supported for faculty/staff Handshake accounts. </a:t>
            </a:r>
          </a:p>
          <a:p>
            <a:pPr>
              <a:lnSpc>
                <a:spcPct val="110000"/>
              </a:lnSpc>
              <a:spcAft>
                <a:spcPts val="600"/>
              </a:spcAft>
              <a:buFont typeface="Wingdings" charset="2"/>
              <a:buChar char="§"/>
            </a:pPr>
            <a:r>
              <a:rPr lang="en-US"/>
              <a:t>Fill in your name, phone number, job title, the type of students you want to hire, and where you graduated from.</a:t>
            </a:r>
          </a:p>
          <a:p>
            <a:pPr>
              <a:lnSpc>
                <a:spcPct val="110000"/>
              </a:lnSpc>
              <a:spcAft>
                <a:spcPts val="600"/>
              </a:spcAft>
              <a:buFont typeface="Wingdings" charset="2"/>
              <a:buChar char="§"/>
            </a:pPr>
            <a:r>
              <a:rPr lang="en-US"/>
              <a:t>Handshake will ask if you are a third party recruiter - Answer No. </a:t>
            </a:r>
          </a:p>
          <a:p>
            <a:pPr>
              <a:lnSpc>
                <a:spcPct val="110000"/>
              </a:lnSpc>
              <a:spcAft>
                <a:spcPts val="600"/>
              </a:spcAft>
              <a:buFont typeface="Wingdings" charset="2"/>
              <a:buChar char="§"/>
            </a:pPr>
            <a:r>
              <a:rPr lang="en-US"/>
              <a:t>Confirm your email. You will receive an email from Handshake to confirm your account. This can take 10 minutes. Make sure you check your spam!</a:t>
            </a:r>
          </a:p>
        </p:txBody>
      </p:sp>
      <p:pic>
        <p:nvPicPr>
          <p:cNvPr id="12" name="Picture 11" descr="screenshot of Handshake platform showing how to set up an account">
            <a:extLst>
              <a:ext uri="{FF2B5EF4-FFF2-40B4-BE49-F238E27FC236}">
                <a16:creationId xmlns:a16="http://schemas.microsoft.com/office/drawing/2014/main" id="{C972D055-8D5D-084F-6734-E796E666C66A}"/>
              </a:ext>
            </a:extLst>
          </p:cNvPr>
          <p:cNvPicPr>
            <a:picLocks noChangeAspect="1"/>
          </p:cNvPicPr>
          <p:nvPr/>
        </p:nvPicPr>
        <p:blipFill rotWithShape="1">
          <a:blip r:embed="rId3"/>
          <a:srcRect b="3998"/>
          <a:stretch/>
        </p:blipFill>
        <p:spPr>
          <a:xfrm>
            <a:off x="5376986" y="1830345"/>
            <a:ext cx="3183115" cy="3812200"/>
          </a:xfrm>
          <a:prstGeom prst="rect">
            <a:avLst/>
          </a:prstGeom>
        </p:spPr>
      </p:pic>
      <p:pic>
        <p:nvPicPr>
          <p:cNvPr id="14" name="Picture 13" descr="screenshot of Handshake Employer Guidelines">
            <a:extLst>
              <a:ext uri="{FF2B5EF4-FFF2-40B4-BE49-F238E27FC236}">
                <a16:creationId xmlns:a16="http://schemas.microsoft.com/office/drawing/2014/main" id="{F8779329-06F0-29CB-8AF3-EC6C9D081C19}"/>
              </a:ext>
            </a:extLst>
          </p:cNvPr>
          <p:cNvPicPr/>
          <p:nvPr/>
        </p:nvPicPr>
        <p:blipFill>
          <a:blip r:embed="rId4"/>
          <a:stretch>
            <a:fillRect/>
          </a:stretch>
        </p:blipFill>
        <p:spPr>
          <a:xfrm>
            <a:off x="8747559" y="2571649"/>
            <a:ext cx="3353712" cy="2250847"/>
          </a:xfrm>
          <a:prstGeom prst="rect">
            <a:avLst/>
          </a:prstGeom>
        </p:spPr>
      </p:pic>
      <p:sp>
        <p:nvSpPr>
          <p:cNvPr id="16" name="Content Placeholder 2">
            <a:extLst>
              <a:ext uri="{FF2B5EF4-FFF2-40B4-BE49-F238E27FC236}">
                <a16:creationId xmlns:a16="http://schemas.microsoft.com/office/drawing/2014/main" id="{36578FFB-6860-BE4F-349D-CBCCD93612EE}"/>
              </a:ext>
            </a:extLst>
          </p:cNvPr>
          <p:cNvSpPr>
            <a:spLocks noGrp="1"/>
          </p:cNvSpPr>
          <p:nvPr>
            <p:ph sz="quarter" idx="10"/>
          </p:nvPr>
        </p:nvSpPr>
        <p:spPr>
          <a:xfrm>
            <a:off x="518615" y="934783"/>
            <a:ext cx="10972800" cy="451275"/>
          </a:xfrm>
        </p:spPr>
        <p:txBody>
          <a:bodyPr vert="horz" lIns="91440" tIns="45720" rIns="91440" bIns="45720" rtlCol="0" anchor="t">
            <a:noAutofit/>
          </a:bodyPr>
          <a:lstStyle/>
          <a:p>
            <a:r>
              <a:rPr lang="en-US" sz="2650">
                <a:latin typeface="Arial"/>
                <a:cs typeface="Arial"/>
              </a:rPr>
              <a:t>How to:</a:t>
            </a:r>
            <a:endParaRPr lang="en-US"/>
          </a:p>
        </p:txBody>
      </p:sp>
    </p:spTree>
    <p:extLst>
      <p:ext uri="{BB962C8B-B14F-4D97-AF65-F5344CB8AC3E}">
        <p14:creationId xmlns:p14="http://schemas.microsoft.com/office/powerpoint/2010/main" val="2375276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9E8B2B-D684-8840-AAB5-5EFB37EBC858}"/>
              </a:ext>
            </a:extLst>
          </p:cNvPr>
          <p:cNvSpPr>
            <a:spLocks noGrp="1"/>
          </p:cNvSpPr>
          <p:nvPr>
            <p:ph type="title"/>
          </p:nvPr>
        </p:nvSpPr>
        <p:spPr>
          <a:xfrm>
            <a:off x="609600" y="166265"/>
            <a:ext cx="10972800" cy="1143000"/>
          </a:xfrm>
        </p:spPr>
        <p:txBody>
          <a:bodyPr/>
          <a:lstStyle/>
          <a:p>
            <a:r>
              <a:rPr lang="en-US" sz="4250">
                <a:latin typeface="Arial"/>
                <a:cs typeface="Arial"/>
              </a:rPr>
              <a:t>Create a Handshake Account pt. 2</a:t>
            </a:r>
            <a:endParaRPr lang="en-US"/>
          </a:p>
        </p:txBody>
      </p:sp>
      <p:sp>
        <p:nvSpPr>
          <p:cNvPr id="8" name="Content Placeholder 2">
            <a:extLst>
              <a:ext uri="{FF2B5EF4-FFF2-40B4-BE49-F238E27FC236}">
                <a16:creationId xmlns:a16="http://schemas.microsoft.com/office/drawing/2014/main" id="{DE13C5AC-5314-B241-B637-9FCF81454D27}"/>
              </a:ext>
            </a:extLst>
          </p:cNvPr>
          <p:cNvSpPr txBox="1">
            <a:spLocks/>
          </p:cNvSpPr>
          <p:nvPr/>
        </p:nvSpPr>
        <p:spPr>
          <a:xfrm>
            <a:off x="233749" y="1417004"/>
            <a:ext cx="4940808" cy="4023991"/>
          </a:xfrm>
          <a:prstGeom prst="rect">
            <a:avLst/>
          </a:prstGeom>
        </p:spPr>
        <p:txBody>
          <a:bodyPr>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Aft>
                <a:spcPts val="600"/>
              </a:spcAft>
              <a:buFont typeface="Wingdings" panose="05000000000000000000" pitchFamily="2" charset="2"/>
              <a:buChar char="§"/>
            </a:pPr>
            <a:r>
              <a:rPr lang="en-US" sz="2400"/>
              <a:t>Once your account is confirmed, request access to your department. </a:t>
            </a:r>
          </a:p>
          <a:p>
            <a:pPr lvl="1">
              <a:lnSpc>
                <a:spcPct val="110000"/>
              </a:lnSpc>
              <a:spcAft>
                <a:spcPts val="600"/>
              </a:spcAft>
              <a:buFont typeface="Wingdings" panose="05000000000000000000" pitchFamily="2" charset="2"/>
              <a:buChar char="§"/>
            </a:pPr>
            <a:r>
              <a:rPr lang="en-US" sz="1700"/>
              <a:t>Every department is listed as “University of Texas at Arlington ‘Department Name.’” </a:t>
            </a:r>
          </a:p>
          <a:p>
            <a:pPr lvl="1">
              <a:lnSpc>
                <a:spcPct val="110000"/>
              </a:lnSpc>
              <a:spcAft>
                <a:spcPts val="600"/>
              </a:spcAft>
              <a:buFont typeface="Wingdings" panose="05000000000000000000" pitchFamily="2" charset="2"/>
              <a:buChar char="§"/>
            </a:pPr>
            <a:r>
              <a:rPr lang="en-US" sz="1700"/>
              <a:t>The Career Development Center has made a landing page for each department on campus.</a:t>
            </a:r>
          </a:p>
          <a:p>
            <a:pPr lvl="1">
              <a:lnSpc>
                <a:spcPct val="110000"/>
              </a:lnSpc>
              <a:spcAft>
                <a:spcPts val="600"/>
              </a:spcAft>
              <a:buFont typeface="Wingdings" panose="05000000000000000000" pitchFamily="2" charset="2"/>
              <a:buChar char="§"/>
            </a:pPr>
            <a:r>
              <a:rPr lang="en-US" sz="1700"/>
              <a:t>*NOTE* If your department has previously used Handshake before, your department owner will have to approve your request. Owners are typically admins or someone who typically posts jobs for your department.</a:t>
            </a:r>
          </a:p>
        </p:txBody>
      </p:sp>
      <p:pic>
        <p:nvPicPr>
          <p:cNvPr id="12" name="Picture 3" descr="ad964f34-e44c-4036-a665-a3a228b81952">
            <a:extLst>
              <a:ext uri="{FF2B5EF4-FFF2-40B4-BE49-F238E27FC236}">
                <a16:creationId xmlns:a16="http://schemas.microsoft.com/office/drawing/2014/main" id="{9EA62685-44D4-DC90-AD99-4FE0C19BD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652" y="2415647"/>
            <a:ext cx="3723674" cy="165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20255355-f0c8-46ee-995d-a30e27438b4b">
            <a:extLst>
              <a:ext uri="{FF2B5EF4-FFF2-40B4-BE49-F238E27FC236}">
                <a16:creationId xmlns:a16="http://schemas.microsoft.com/office/drawing/2014/main" id="{6E9B0253-1723-BDFD-7F49-077CFA77D0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318"/>
          <a:stretch/>
        </p:blipFill>
        <p:spPr bwMode="auto">
          <a:xfrm>
            <a:off x="9179702" y="1362139"/>
            <a:ext cx="2798607" cy="407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a:extLst>
              <a:ext uri="{FF2B5EF4-FFF2-40B4-BE49-F238E27FC236}">
                <a16:creationId xmlns:a16="http://schemas.microsoft.com/office/drawing/2014/main" id="{0CC2226B-BB4C-AE20-C203-9D4A00B0D715}"/>
              </a:ext>
            </a:extLst>
          </p:cNvPr>
          <p:cNvSpPr>
            <a:spLocks noGrp="1"/>
          </p:cNvSpPr>
          <p:nvPr>
            <p:ph sz="quarter" idx="10"/>
          </p:nvPr>
        </p:nvSpPr>
        <p:spPr>
          <a:xfrm>
            <a:off x="768824" y="1003022"/>
            <a:ext cx="10972800" cy="451275"/>
          </a:xfrm>
        </p:spPr>
        <p:txBody>
          <a:bodyPr vert="horz" lIns="91440" tIns="45720" rIns="91440" bIns="45720" rtlCol="0" anchor="t">
            <a:noAutofit/>
          </a:bodyPr>
          <a:lstStyle/>
          <a:p>
            <a:r>
              <a:rPr lang="en-US" sz="2650">
                <a:latin typeface="Arial"/>
                <a:cs typeface="Arial"/>
              </a:rPr>
              <a:t>How to:</a:t>
            </a:r>
            <a:endParaRPr lang="en-US"/>
          </a:p>
        </p:txBody>
      </p:sp>
    </p:spTree>
    <p:extLst>
      <p:ext uri="{BB962C8B-B14F-4D97-AF65-F5344CB8AC3E}">
        <p14:creationId xmlns:p14="http://schemas.microsoft.com/office/powerpoint/2010/main" val="1001222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9E8B2B-D684-8840-AAB5-5EFB37EBC858}"/>
              </a:ext>
            </a:extLst>
          </p:cNvPr>
          <p:cNvSpPr>
            <a:spLocks noGrp="1"/>
          </p:cNvSpPr>
          <p:nvPr>
            <p:ph type="title"/>
          </p:nvPr>
        </p:nvSpPr>
        <p:spPr>
          <a:xfrm>
            <a:off x="609600" y="166265"/>
            <a:ext cx="10972800" cy="1143000"/>
          </a:xfrm>
        </p:spPr>
        <p:txBody>
          <a:bodyPr/>
          <a:lstStyle/>
          <a:p>
            <a:r>
              <a:rPr lang="en-US" sz="4250">
                <a:latin typeface="Arial"/>
                <a:cs typeface="Arial"/>
              </a:rPr>
              <a:t>Post a Job in Handshake pt. 1</a:t>
            </a:r>
            <a:endParaRPr lang="en-US"/>
          </a:p>
        </p:txBody>
      </p:sp>
      <p:sp>
        <p:nvSpPr>
          <p:cNvPr id="3" name="Content Placeholder 2">
            <a:extLst>
              <a:ext uri="{FF2B5EF4-FFF2-40B4-BE49-F238E27FC236}">
                <a16:creationId xmlns:a16="http://schemas.microsoft.com/office/drawing/2014/main" id="{F74C3FC6-C6A4-9246-A280-5251DBEC0F78}"/>
              </a:ext>
            </a:extLst>
          </p:cNvPr>
          <p:cNvSpPr>
            <a:spLocks noGrp="1"/>
          </p:cNvSpPr>
          <p:nvPr>
            <p:ph sz="quarter" idx="10"/>
          </p:nvPr>
        </p:nvSpPr>
        <p:spPr>
          <a:xfrm>
            <a:off x="609600" y="1025768"/>
            <a:ext cx="10972800" cy="451275"/>
          </a:xfrm>
        </p:spPr>
        <p:txBody>
          <a:bodyPr vert="horz" lIns="91440" tIns="45720" rIns="91440" bIns="45720" rtlCol="0" anchor="t">
            <a:noAutofit/>
          </a:bodyPr>
          <a:lstStyle/>
          <a:p>
            <a:r>
              <a:rPr lang="en-US" sz="2650">
                <a:latin typeface="Arial"/>
                <a:cs typeface="Arial"/>
              </a:rPr>
              <a:t>How to:</a:t>
            </a:r>
            <a:endParaRPr lang="en-US"/>
          </a:p>
        </p:txBody>
      </p:sp>
      <p:sp>
        <p:nvSpPr>
          <p:cNvPr id="8" name="Content Placeholder 2">
            <a:extLst>
              <a:ext uri="{FF2B5EF4-FFF2-40B4-BE49-F238E27FC236}">
                <a16:creationId xmlns:a16="http://schemas.microsoft.com/office/drawing/2014/main" id="{46EFE0B2-5B9C-28A2-3406-28B90C39968C}"/>
              </a:ext>
            </a:extLst>
          </p:cNvPr>
          <p:cNvSpPr txBox="1">
            <a:spLocks/>
          </p:cNvSpPr>
          <p:nvPr/>
        </p:nvSpPr>
        <p:spPr>
          <a:xfrm>
            <a:off x="288012" y="1623487"/>
            <a:ext cx="6565569" cy="421056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Aft>
                <a:spcPts val="600"/>
              </a:spcAft>
              <a:buFont typeface="Wingdings" panose="05000000000000000000" pitchFamily="2" charset="2"/>
              <a:buChar char="§"/>
            </a:pPr>
            <a:r>
              <a:rPr lang="en-US" sz="2400"/>
              <a:t>To log in to your account, go to: app.joinhandshake.com</a:t>
            </a:r>
          </a:p>
          <a:p>
            <a:pPr lvl="1">
              <a:lnSpc>
                <a:spcPct val="110000"/>
              </a:lnSpc>
              <a:spcAft>
                <a:spcPts val="600"/>
              </a:spcAft>
              <a:buFont typeface="Wingdings" panose="05000000000000000000" pitchFamily="2" charset="2"/>
              <a:buChar char="§"/>
            </a:pPr>
            <a:r>
              <a:rPr lang="en-US" sz="2400">
                <a:highlight>
                  <a:srgbClr val="FFFF00"/>
                </a:highlight>
              </a:rPr>
              <a:t>For an employer account, you </a:t>
            </a:r>
            <a:r>
              <a:rPr lang="en-US" sz="2400" u="sng">
                <a:highlight>
                  <a:srgbClr val="FFFF00"/>
                </a:highlight>
              </a:rPr>
              <a:t>CANNOT</a:t>
            </a:r>
            <a:r>
              <a:rPr lang="en-US" sz="2400">
                <a:highlight>
                  <a:srgbClr val="FFFF00"/>
                </a:highlight>
              </a:rPr>
              <a:t> use single sign on.</a:t>
            </a:r>
          </a:p>
          <a:p>
            <a:pPr>
              <a:lnSpc>
                <a:spcPct val="110000"/>
              </a:lnSpc>
              <a:spcAft>
                <a:spcPts val="600"/>
              </a:spcAft>
              <a:buFont typeface="Wingdings" charset="2"/>
              <a:buChar char="§"/>
            </a:pPr>
            <a:r>
              <a:rPr lang="en-US" sz="2400"/>
              <a:t>Start by </a:t>
            </a:r>
            <a:r>
              <a:rPr lang="en-US" sz="2400" b="1" i="1"/>
              <a:t>clicking</a:t>
            </a:r>
            <a:r>
              <a:rPr lang="en-US" sz="2400"/>
              <a:t> </a:t>
            </a:r>
            <a:r>
              <a:rPr lang="en-US" sz="2400" b="1"/>
              <a:t>Post a Job</a:t>
            </a:r>
            <a:r>
              <a:rPr lang="en-US" sz="2400"/>
              <a:t> from your home dashboard, or </a:t>
            </a:r>
            <a:r>
              <a:rPr lang="en-US" sz="2400" b="1" i="1"/>
              <a:t>clicking</a:t>
            </a:r>
            <a:r>
              <a:rPr lang="en-US" sz="2400"/>
              <a:t> on </a:t>
            </a:r>
            <a:r>
              <a:rPr lang="en-US" sz="2400" b="1"/>
              <a:t>Jobs</a:t>
            </a:r>
            <a:r>
              <a:rPr lang="en-US" sz="2400"/>
              <a:t> in the left hand navigation bar and </a:t>
            </a:r>
            <a:r>
              <a:rPr lang="en-US" sz="2400" b="1" i="1"/>
              <a:t>clicking</a:t>
            </a:r>
            <a:r>
              <a:rPr lang="en-US" sz="2400"/>
              <a:t> </a:t>
            </a:r>
            <a:r>
              <a:rPr lang="en-US" sz="2400" b="1"/>
              <a:t>Create Job</a:t>
            </a:r>
            <a:r>
              <a:rPr lang="en-US" sz="2400"/>
              <a:t> in the top right hand corner.</a:t>
            </a:r>
          </a:p>
        </p:txBody>
      </p:sp>
      <p:pic>
        <p:nvPicPr>
          <p:cNvPr id="10" name="Picture 9" descr="Screenshot of Handshake's 'post a job' button">
            <a:extLst>
              <a:ext uri="{FF2B5EF4-FFF2-40B4-BE49-F238E27FC236}">
                <a16:creationId xmlns:a16="http://schemas.microsoft.com/office/drawing/2014/main" id="{72771B08-8F69-39ED-7671-F60886903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432" y="1374807"/>
            <a:ext cx="5010141" cy="2054193"/>
          </a:xfrm>
          <a:prstGeom prst="rect">
            <a:avLst/>
          </a:prstGeom>
        </p:spPr>
      </p:pic>
      <p:pic>
        <p:nvPicPr>
          <p:cNvPr id="12" name="Picture 11" descr="screenshot of Handshake showing where to click the Job button">
            <a:extLst>
              <a:ext uri="{FF2B5EF4-FFF2-40B4-BE49-F238E27FC236}">
                <a16:creationId xmlns:a16="http://schemas.microsoft.com/office/drawing/2014/main" id="{2FA1401E-0421-9971-EA6E-775ED2FF06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357" y="3728406"/>
            <a:ext cx="5008380" cy="2105466"/>
          </a:xfrm>
          <a:prstGeom prst="rect">
            <a:avLst/>
          </a:prstGeom>
        </p:spPr>
      </p:pic>
    </p:spTree>
    <p:extLst>
      <p:ext uri="{BB962C8B-B14F-4D97-AF65-F5344CB8AC3E}">
        <p14:creationId xmlns:p14="http://schemas.microsoft.com/office/powerpoint/2010/main" val="2006405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9E8B2B-D684-8840-AAB5-5EFB37EBC858}"/>
              </a:ext>
            </a:extLst>
          </p:cNvPr>
          <p:cNvSpPr>
            <a:spLocks noGrp="1"/>
          </p:cNvSpPr>
          <p:nvPr>
            <p:ph type="title"/>
          </p:nvPr>
        </p:nvSpPr>
        <p:spPr>
          <a:xfrm>
            <a:off x="-963" y="-231356"/>
            <a:ext cx="10972800" cy="1143000"/>
          </a:xfrm>
        </p:spPr>
        <p:txBody>
          <a:bodyPr>
            <a:normAutofit/>
          </a:bodyPr>
          <a:lstStyle/>
          <a:p>
            <a:r>
              <a:rPr lang="en-US" sz="4000">
                <a:latin typeface="Arial"/>
                <a:cs typeface="Arial"/>
              </a:rPr>
              <a:t>Post a Job in Handshake pt. 2</a:t>
            </a:r>
            <a:endParaRPr lang="en-US" sz="4000"/>
          </a:p>
        </p:txBody>
      </p:sp>
      <p:sp>
        <p:nvSpPr>
          <p:cNvPr id="9" name="Content Placeholder 2">
            <a:extLst>
              <a:ext uri="{FF2B5EF4-FFF2-40B4-BE49-F238E27FC236}">
                <a16:creationId xmlns:a16="http://schemas.microsoft.com/office/drawing/2014/main" id="{5F74F406-8AD2-1740-CA62-B5E3AE70713F}"/>
              </a:ext>
            </a:extLst>
          </p:cNvPr>
          <p:cNvSpPr txBox="1">
            <a:spLocks/>
          </p:cNvSpPr>
          <p:nvPr/>
        </p:nvSpPr>
        <p:spPr>
          <a:xfrm>
            <a:off x="3228712" y="633586"/>
            <a:ext cx="8993490" cy="6143196"/>
          </a:xfrm>
          <a:prstGeom prst="rect">
            <a:avLst/>
          </a:prstGeom>
        </p:spPr>
        <p:txBody>
          <a:bodyPr lIns="91440" tIns="45720" rIns="91440" bIns="4572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Aft>
                <a:spcPts val="300"/>
              </a:spcAft>
              <a:buFont typeface="Wingdings" panose="05000000000000000000" pitchFamily="2" charset="2"/>
              <a:buChar char="§"/>
            </a:pPr>
            <a:r>
              <a:rPr lang="en-US" sz="1800" b="1" dirty="0"/>
              <a:t>Job Title :  </a:t>
            </a:r>
            <a:r>
              <a:rPr lang="en-US" sz="1800" dirty="0"/>
              <a:t>All job titles should include the following naming: </a:t>
            </a:r>
            <a:endParaRPr lang="en-US" sz="1800" dirty="0">
              <a:cs typeface="Arial"/>
            </a:endParaRPr>
          </a:p>
          <a:p>
            <a:pPr lvl="2">
              <a:lnSpc>
                <a:spcPct val="110000"/>
              </a:lnSpc>
              <a:spcAft>
                <a:spcPts val="300"/>
              </a:spcAft>
              <a:buFont typeface="Wingdings" panose="05000000000000000000" pitchFamily="2" charset="2"/>
              <a:buChar char="§"/>
            </a:pPr>
            <a:r>
              <a:rPr lang="en-US" sz="1800" dirty="0"/>
              <a:t>UTA Student Assistant – Working Title </a:t>
            </a:r>
            <a:endParaRPr lang="en-US" sz="1800" dirty="0">
              <a:cs typeface="Arial"/>
            </a:endParaRPr>
          </a:p>
          <a:p>
            <a:pPr lvl="3">
              <a:lnSpc>
                <a:spcPct val="110000"/>
              </a:lnSpc>
              <a:spcAft>
                <a:spcPts val="300"/>
              </a:spcAft>
              <a:buFont typeface="Wingdings" panose="05000000000000000000" pitchFamily="2" charset="2"/>
              <a:buChar char="§"/>
            </a:pPr>
            <a:r>
              <a:rPr lang="en-US" sz="1800" dirty="0"/>
              <a:t>Example: UTA Student Assistant – Marketing Intern</a:t>
            </a:r>
            <a:endParaRPr lang="en-US" sz="1800" dirty="0">
              <a:cs typeface="Arial"/>
            </a:endParaRPr>
          </a:p>
          <a:p>
            <a:pPr lvl="2">
              <a:lnSpc>
                <a:spcPct val="110000"/>
              </a:lnSpc>
              <a:spcAft>
                <a:spcPts val="300"/>
              </a:spcAft>
              <a:buFont typeface="Wingdings" panose="05000000000000000000" pitchFamily="2" charset="2"/>
              <a:buChar char="§"/>
            </a:pPr>
            <a:r>
              <a:rPr lang="en-US" sz="1800" dirty="0"/>
              <a:t>UTA Work-Study Student Assistant – Working Title </a:t>
            </a:r>
            <a:endParaRPr lang="en-US" sz="1800" dirty="0">
              <a:cs typeface="Arial"/>
            </a:endParaRPr>
          </a:p>
          <a:p>
            <a:pPr lvl="3">
              <a:lnSpc>
                <a:spcPct val="110000"/>
              </a:lnSpc>
              <a:spcAft>
                <a:spcPts val="300"/>
              </a:spcAft>
              <a:buFont typeface="Wingdings" panose="05000000000000000000" pitchFamily="2" charset="2"/>
              <a:buChar char="§"/>
            </a:pPr>
            <a:r>
              <a:rPr lang="en-US" sz="1800" dirty="0"/>
              <a:t>Example: UTA Work-Study Student Assistant – Front Desk</a:t>
            </a:r>
            <a:endParaRPr lang="en-US" sz="1800" dirty="0">
              <a:cs typeface="Arial"/>
            </a:endParaRPr>
          </a:p>
          <a:p>
            <a:pPr>
              <a:lnSpc>
                <a:spcPct val="110000"/>
              </a:lnSpc>
              <a:spcAft>
                <a:spcPts val="300"/>
              </a:spcAft>
              <a:buFont typeface="Wingdings" charset="2"/>
              <a:buChar char="§"/>
            </a:pPr>
            <a:r>
              <a:rPr lang="en-US" sz="1800" b="1" dirty="0"/>
              <a:t>Position Type : </a:t>
            </a:r>
            <a:r>
              <a:rPr lang="en-US" sz="1800" dirty="0"/>
              <a:t>Always select “</a:t>
            </a:r>
            <a:r>
              <a:rPr lang="en-US" sz="1800" dirty="0">
                <a:highlight>
                  <a:srgbClr val="FFFF00"/>
                </a:highlight>
              </a:rPr>
              <a:t>On Campus Student Employment.</a:t>
            </a:r>
            <a:r>
              <a:rPr lang="en-US" sz="1800" dirty="0"/>
              <a:t>”</a:t>
            </a:r>
            <a:endParaRPr lang="en-US" sz="1800" dirty="0">
              <a:cs typeface="Arial"/>
            </a:endParaRPr>
          </a:p>
          <a:p>
            <a:pPr>
              <a:lnSpc>
                <a:spcPct val="110000"/>
              </a:lnSpc>
              <a:spcAft>
                <a:spcPts val="300"/>
              </a:spcAft>
              <a:buFont typeface="Wingdings" charset="2"/>
              <a:buChar char="§"/>
            </a:pPr>
            <a:r>
              <a:rPr lang="en-US" sz="1800" b="1" dirty="0">
                <a:cs typeface="Arial"/>
              </a:rPr>
              <a:t>Federal Work-Study Program Box</a:t>
            </a:r>
          </a:p>
          <a:p>
            <a:pPr lvl="1">
              <a:lnSpc>
                <a:spcPct val="110000"/>
              </a:lnSpc>
              <a:spcAft>
                <a:spcPts val="300"/>
              </a:spcAft>
              <a:buFont typeface="Wingdings" charset="2"/>
              <a:buChar char="§"/>
            </a:pPr>
            <a:r>
              <a:rPr lang="en-US" sz="1800" dirty="0">
                <a:cs typeface="Arial"/>
              </a:rPr>
              <a:t>By checking the box, only students eligible for work-study can see the position.</a:t>
            </a:r>
          </a:p>
          <a:p>
            <a:pPr lvl="1">
              <a:lnSpc>
                <a:spcPct val="110000"/>
              </a:lnSpc>
              <a:spcAft>
                <a:spcPts val="300"/>
              </a:spcAft>
              <a:buFont typeface="Wingdings" charset="2"/>
              <a:buChar char="§"/>
            </a:pPr>
            <a:r>
              <a:rPr lang="en-US" sz="1800" dirty="0">
                <a:cs typeface="Arial"/>
              </a:rPr>
              <a:t>By not checking the box, all students can see the position. </a:t>
            </a:r>
          </a:p>
          <a:p>
            <a:pPr>
              <a:lnSpc>
                <a:spcPct val="110000"/>
              </a:lnSpc>
              <a:spcAft>
                <a:spcPts val="300"/>
              </a:spcAft>
              <a:buFont typeface="Wingdings" charset="2"/>
              <a:buChar char="§"/>
            </a:pPr>
            <a:r>
              <a:rPr lang="en-US" sz="1800" b="1" dirty="0"/>
              <a:t>Job Description</a:t>
            </a:r>
            <a:endParaRPr lang="en-US" sz="1800" b="1" dirty="0">
              <a:cs typeface="Arial"/>
            </a:endParaRPr>
          </a:p>
          <a:p>
            <a:pPr lvl="1">
              <a:lnSpc>
                <a:spcPct val="110000"/>
              </a:lnSpc>
              <a:spcAft>
                <a:spcPts val="600"/>
              </a:spcAft>
              <a:buFont typeface="Wingdings" panose="05000000000000000000" pitchFamily="2" charset="2"/>
              <a:buChar char="§"/>
            </a:pPr>
            <a:r>
              <a:rPr lang="en-US" sz="1800" dirty="0"/>
              <a:t>Your job description must include job duties, responsibilities, and necessary qualifications.</a:t>
            </a:r>
            <a:endParaRPr lang="en-US" sz="1800" dirty="0">
              <a:cs typeface="Arial"/>
            </a:endParaRPr>
          </a:p>
          <a:p>
            <a:pPr>
              <a:lnSpc>
                <a:spcPct val="110000"/>
              </a:lnSpc>
              <a:spcAft>
                <a:spcPts val="300"/>
              </a:spcAft>
              <a:buFont typeface="Wingdings" charset="2"/>
              <a:buChar char="§"/>
            </a:pPr>
            <a:r>
              <a:rPr lang="en-US" sz="1800" b="1" dirty="0">
                <a:cs typeface="Arial"/>
              </a:rPr>
              <a:t>Location Requirements</a:t>
            </a:r>
          </a:p>
          <a:p>
            <a:pPr lvl="1">
              <a:lnSpc>
                <a:spcPct val="110000"/>
              </a:lnSpc>
              <a:spcAft>
                <a:spcPts val="600"/>
              </a:spcAft>
              <a:buFont typeface="Wingdings" panose="05000000000000000000" pitchFamily="2" charset="2"/>
              <a:buChar char="§"/>
            </a:pPr>
            <a:r>
              <a:rPr lang="en-US" sz="1800" dirty="0"/>
              <a:t>Please select whether your position is available onsite, remote, or hybrid.  For onsite location, please type in “Arlington, TX” for your location. </a:t>
            </a:r>
            <a:endParaRPr lang="en-US" sz="1800" dirty="0">
              <a:cs typeface="Arial"/>
            </a:endParaRPr>
          </a:p>
          <a:p>
            <a:pPr marL="457200" lvl="1" indent="0">
              <a:lnSpc>
                <a:spcPct val="110000"/>
              </a:lnSpc>
              <a:spcAft>
                <a:spcPts val="600"/>
              </a:spcAft>
              <a:buNone/>
            </a:pPr>
            <a:endParaRPr lang="en-US" sz="1600">
              <a:cs typeface="Arial"/>
            </a:endParaRPr>
          </a:p>
          <a:p>
            <a:pPr marL="457200" lvl="1" indent="0">
              <a:lnSpc>
                <a:spcPct val="110000"/>
              </a:lnSpc>
              <a:spcAft>
                <a:spcPts val="600"/>
              </a:spcAft>
              <a:buNone/>
            </a:pPr>
            <a:endParaRPr lang="en-US" sz="1600">
              <a:cs typeface="Arial"/>
            </a:endParaRPr>
          </a:p>
        </p:txBody>
      </p:sp>
      <p:pic>
        <p:nvPicPr>
          <p:cNvPr id="5" name="Picture 4">
            <a:extLst>
              <a:ext uri="{FF2B5EF4-FFF2-40B4-BE49-F238E27FC236}">
                <a16:creationId xmlns:a16="http://schemas.microsoft.com/office/drawing/2014/main" id="{2E3DC9A9-FFF0-0702-B8BE-1534653384A1}"/>
              </a:ext>
            </a:extLst>
          </p:cNvPr>
          <p:cNvPicPr>
            <a:picLocks noChangeAspect="1"/>
          </p:cNvPicPr>
          <p:nvPr/>
        </p:nvPicPr>
        <p:blipFill>
          <a:blip r:embed="rId3"/>
          <a:stretch>
            <a:fillRect/>
          </a:stretch>
        </p:blipFill>
        <p:spPr>
          <a:xfrm>
            <a:off x="355808" y="663036"/>
            <a:ext cx="2374827" cy="3033648"/>
          </a:xfrm>
          <a:prstGeom prst="rect">
            <a:avLst/>
          </a:prstGeom>
        </p:spPr>
      </p:pic>
      <p:pic>
        <p:nvPicPr>
          <p:cNvPr id="7" name="Picture 6">
            <a:extLst>
              <a:ext uri="{FF2B5EF4-FFF2-40B4-BE49-F238E27FC236}">
                <a16:creationId xmlns:a16="http://schemas.microsoft.com/office/drawing/2014/main" id="{93FCF061-4A9F-E817-41D6-BF7459EF29DC}"/>
              </a:ext>
            </a:extLst>
          </p:cNvPr>
          <p:cNvPicPr>
            <a:picLocks noChangeAspect="1"/>
          </p:cNvPicPr>
          <p:nvPr/>
        </p:nvPicPr>
        <p:blipFill>
          <a:blip r:embed="rId4"/>
          <a:stretch>
            <a:fillRect/>
          </a:stretch>
        </p:blipFill>
        <p:spPr>
          <a:xfrm>
            <a:off x="237347" y="3916364"/>
            <a:ext cx="2989162" cy="1622688"/>
          </a:xfrm>
          <a:prstGeom prst="rect">
            <a:avLst/>
          </a:prstGeom>
        </p:spPr>
      </p:pic>
    </p:spTree>
    <p:extLst>
      <p:ext uri="{BB962C8B-B14F-4D97-AF65-F5344CB8AC3E}">
        <p14:creationId xmlns:p14="http://schemas.microsoft.com/office/powerpoint/2010/main" val="2198263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9E8B2B-D684-8840-AAB5-5EFB37EBC858}"/>
              </a:ext>
            </a:extLst>
          </p:cNvPr>
          <p:cNvSpPr>
            <a:spLocks noGrp="1"/>
          </p:cNvSpPr>
          <p:nvPr>
            <p:ph type="title"/>
          </p:nvPr>
        </p:nvSpPr>
        <p:spPr>
          <a:xfrm>
            <a:off x="562708" y="-33027"/>
            <a:ext cx="10972800" cy="1143000"/>
          </a:xfrm>
        </p:spPr>
        <p:txBody>
          <a:bodyPr/>
          <a:lstStyle/>
          <a:p>
            <a:r>
              <a:rPr lang="en-US" sz="4250">
                <a:latin typeface="Arial"/>
                <a:cs typeface="Arial"/>
              </a:rPr>
              <a:t>Post a Job in Handshake pt. 3</a:t>
            </a:r>
            <a:endParaRPr lang="en-US"/>
          </a:p>
        </p:txBody>
      </p:sp>
      <p:sp>
        <p:nvSpPr>
          <p:cNvPr id="9" name="Content Placeholder 2">
            <a:extLst>
              <a:ext uri="{FF2B5EF4-FFF2-40B4-BE49-F238E27FC236}">
                <a16:creationId xmlns:a16="http://schemas.microsoft.com/office/drawing/2014/main" id="{5F74F406-8AD2-1740-CA62-B5E3AE70713F}"/>
              </a:ext>
            </a:extLst>
          </p:cNvPr>
          <p:cNvSpPr txBox="1">
            <a:spLocks/>
          </p:cNvSpPr>
          <p:nvPr/>
        </p:nvSpPr>
        <p:spPr>
          <a:xfrm>
            <a:off x="354835" y="1216336"/>
            <a:ext cx="5361940" cy="4845099"/>
          </a:xfrm>
          <a:prstGeom prst="rect">
            <a:avLst/>
          </a:prstGeom>
        </p:spPr>
        <p:txBody>
          <a:bodyPr lIns="91440" tIns="45720" rIns="91440" bIns="4572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Aft>
                <a:spcPts val="300"/>
              </a:spcAft>
              <a:buFont typeface="Wingdings" panose="05000000000000000000" pitchFamily="2" charset="2"/>
              <a:buChar char="§"/>
            </a:pPr>
            <a:r>
              <a:rPr lang="en-US" sz="1800" b="1" dirty="0"/>
              <a:t>Time Requirements</a:t>
            </a:r>
          </a:p>
          <a:p>
            <a:pPr lvl="1">
              <a:lnSpc>
                <a:spcPct val="110000"/>
              </a:lnSpc>
              <a:spcAft>
                <a:spcPts val="300"/>
              </a:spcAft>
              <a:buFont typeface="Wingdings" panose="05000000000000000000" pitchFamily="2" charset="2"/>
              <a:buChar char="§"/>
            </a:pPr>
            <a:r>
              <a:rPr lang="en-US" sz="1800" dirty="0"/>
              <a:t>All student employment positions are part-time, and students are only eligible to work up to 19 hours per week.</a:t>
            </a:r>
            <a:endParaRPr lang="en-US" sz="1800" dirty="0">
              <a:cs typeface="Arial"/>
            </a:endParaRPr>
          </a:p>
          <a:p>
            <a:pPr>
              <a:lnSpc>
                <a:spcPct val="110000"/>
              </a:lnSpc>
              <a:spcAft>
                <a:spcPts val="300"/>
              </a:spcAft>
              <a:buFont typeface="Wingdings" charset="2"/>
              <a:buChar char="§"/>
            </a:pPr>
            <a:r>
              <a:rPr lang="en-US" sz="1800" b="1" dirty="0"/>
              <a:t>Employment Duration</a:t>
            </a:r>
            <a:endParaRPr lang="en-US" sz="1800" b="1" dirty="0">
              <a:cs typeface="Arial"/>
            </a:endParaRPr>
          </a:p>
          <a:p>
            <a:pPr lvl="1">
              <a:lnSpc>
                <a:spcPct val="110000"/>
              </a:lnSpc>
              <a:spcAft>
                <a:spcPts val="300"/>
              </a:spcAft>
              <a:buFont typeface="Wingdings" charset="2"/>
              <a:buChar char="§"/>
            </a:pPr>
            <a:r>
              <a:rPr lang="en-US" sz="1800" dirty="0"/>
              <a:t>Always select </a:t>
            </a:r>
            <a:r>
              <a:rPr lang="en-US" sz="1800" dirty="0">
                <a:highlight>
                  <a:srgbClr val="FFFF00"/>
                </a:highlight>
              </a:rPr>
              <a:t>temporary or seasonal.</a:t>
            </a:r>
            <a:endParaRPr lang="en-US" sz="1800" dirty="0">
              <a:highlight>
                <a:srgbClr val="FFFF00"/>
              </a:highlight>
              <a:cs typeface="Arial"/>
            </a:endParaRPr>
          </a:p>
          <a:p>
            <a:pPr lvl="1">
              <a:lnSpc>
                <a:spcPct val="110000"/>
              </a:lnSpc>
              <a:spcAft>
                <a:spcPts val="300"/>
              </a:spcAft>
              <a:buFont typeface="Wingdings" charset="2"/>
              <a:buChar char="§"/>
            </a:pPr>
            <a:r>
              <a:rPr lang="en-US" sz="1800" dirty="0">
                <a:cs typeface="Arial"/>
              </a:rPr>
              <a:t>The estimated start and end date is dependent on the department.</a:t>
            </a:r>
          </a:p>
          <a:p>
            <a:pPr>
              <a:lnSpc>
                <a:spcPct val="110000"/>
              </a:lnSpc>
              <a:spcAft>
                <a:spcPts val="300"/>
              </a:spcAft>
              <a:buFont typeface="Wingdings" charset="2"/>
              <a:buChar char="§"/>
            </a:pPr>
            <a:r>
              <a:rPr lang="en-US" sz="1800" b="1" dirty="0">
                <a:cs typeface="Arial"/>
              </a:rPr>
              <a:t>Compensation</a:t>
            </a:r>
          </a:p>
          <a:p>
            <a:pPr lvl="1">
              <a:lnSpc>
                <a:spcPct val="110000"/>
              </a:lnSpc>
              <a:spcAft>
                <a:spcPts val="300"/>
              </a:spcAft>
              <a:buFont typeface="Wingdings" charset="2"/>
              <a:buChar char="§"/>
            </a:pPr>
            <a:r>
              <a:rPr lang="en-US" sz="1800" dirty="0">
                <a:cs typeface="Arial"/>
              </a:rPr>
              <a:t>It is required for pay to be listed on all job positions, whether a range or an exact amount. </a:t>
            </a:r>
          </a:p>
          <a:p>
            <a:pPr lvl="1">
              <a:lnSpc>
                <a:spcPct val="110000"/>
              </a:lnSpc>
              <a:spcAft>
                <a:spcPts val="300"/>
              </a:spcAft>
              <a:buFont typeface="Wingdings" charset="2"/>
              <a:buChar char="§"/>
            </a:pPr>
            <a:endParaRPr lang="en-US" sz="1100">
              <a:cs typeface="Arial"/>
            </a:endParaRPr>
          </a:p>
          <a:p>
            <a:pPr marL="457200" lvl="1" indent="0">
              <a:lnSpc>
                <a:spcPct val="110000"/>
              </a:lnSpc>
              <a:spcAft>
                <a:spcPts val="300"/>
              </a:spcAft>
              <a:buNone/>
            </a:pPr>
            <a:endParaRPr lang="en-US" sz="1100">
              <a:cs typeface="Arial"/>
            </a:endParaRPr>
          </a:p>
          <a:p>
            <a:pPr marL="457200" lvl="1" indent="0">
              <a:lnSpc>
                <a:spcPct val="110000"/>
              </a:lnSpc>
              <a:spcAft>
                <a:spcPts val="600"/>
              </a:spcAft>
              <a:buNone/>
            </a:pPr>
            <a:endParaRPr lang="en-US" sz="1000"/>
          </a:p>
          <a:p>
            <a:pPr marL="457200" lvl="1" indent="0">
              <a:lnSpc>
                <a:spcPct val="110000"/>
              </a:lnSpc>
              <a:spcAft>
                <a:spcPts val="600"/>
              </a:spcAft>
              <a:buNone/>
            </a:pPr>
            <a:endParaRPr lang="en-US" sz="1000"/>
          </a:p>
        </p:txBody>
      </p:sp>
      <p:pic>
        <p:nvPicPr>
          <p:cNvPr id="10" name="Picture 9">
            <a:extLst>
              <a:ext uri="{FF2B5EF4-FFF2-40B4-BE49-F238E27FC236}">
                <a16:creationId xmlns:a16="http://schemas.microsoft.com/office/drawing/2014/main" id="{20FA0EE4-9236-179A-46E2-1336D161334A}"/>
              </a:ext>
            </a:extLst>
          </p:cNvPr>
          <p:cNvPicPr>
            <a:picLocks noChangeAspect="1"/>
          </p:cNvPicPr>
          <p:nvPr/>
        </p:nvPicPr>
        <p:blipFill>
          <a:blip r:embed="rId3"/>
          <a:stretch>
            <a:fillRect/>
          </a:stretch>
        </p:blipFill>
        <p:spPr>
          <a:xfrm>
            <a:off x="6994690" y="1216336"/>
            <a:ext cx="3356686" cy="3298937"/>
          </a:xfrm>
          <a:prstGeom prst="rect">
            <a:avLst/>
          </a:prstGeom>
        </p:spPr>
      </p:pic>
      <p:pic>
        <p:nvPicPr>
          <p:cNvPr id="14" name="Picture 13">
            <a:extLst>
              <a:ext uri="{FF2B5EF4-FFF2-40B4-BE49-F238E27FC236}">
                <a16:creationId xmlns:a16="http://schemas.microsoft.com/office/drawing/2014/main" id="{6A11ABAB-1BD3-8DF2-63FB-E0EF497D1E93}"/>
              </a:ext>
            </a:extLst>
          </p:cNvPr>
          <p:cNvPicPr>
            <a:picLocks noChangeAspect="1"/>
          </p:cNvPicPr>
          <p:nvPr/>
        </p:nvPicPr>
        <p:blipFill>
          <a:blip r:embed="rId4"/>
          <a:stretch>
            <a:fillRect/>
          </a:stretch>
        </p:blipFill>
        <p:spPr>
          <a:xfrm>
            <a:off x="8001168" y="4495114"/>
            <a:ext cx="3628124" cy="2293100"/>
          </a:xfrm>
          <a:prstGeom prst="rect">
            <a:avLst/>
          </a:prstGeom>
        </p:spPr>
      </p:pic>
    </p:spTree>
    <p:extLst>
      <p:ext uri="{BB962C8B-B14F-4D97-AF65-F5344CB8AC3E}">
        <p14:creationId xmlns:p14="http://schemas.microsoft.com/office/powerpoint/2010/main" val="940091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9E8B2B-D684-8840-AAB5-5EFB37EBC858}"/>
              </a:ext>
            </a:extLst>
          </p:cNvPr>
          <p:cNvSpPr>
            <a:spLocks noGrp="1"/>
          </p:cNvSpPr>
          <p:nvPr>
            <p:ph type="title"/>
          </p:nvPr>
        </p:nvSpPr>
        <p:spPr>
          <a:xfrm>
            <a:off x="609600" y="166265"/>
            <a:ext cx="10972800" cy="1143000"/>
          </a:xfrm>
        </p:spPr>
        <p:txBody>
          <a:bodyPr vert="horz" lIns="91440" tIns="45720" rIns="91440" bIns="45720" rtlCol="0" anchor="ctr">
            <a:normAutofit/>
          </a:bodyPr>
          <a:lstStyle/>
          <a:p>
            <a:r>
              <a:rPr lang="en-US" b="1" i="0" kern="1200">
                <a:latin typeface="Arial" panose="020B0604020202020204" pitchFamily="34" charset="0"/>
                <a:ea typeface="+mj-ea"/>
                <a:cs typeface="Arial" panose="020B0604020202020204" pitchFamily="34" charset="0"/>
              </a:rPr>
              <a:t>Post a Job in Handshake pt. 4</a:t>
            </a:r>
          </a:p>
        </p:txBody>
      </p:sp>
      <p:sp>
        <p:nvSpPr>
          <p:cNvPr id="9" name="Content Placeholder 2">
            <a:extLst>
              <a:ext uri="{FF2B5EF4-FFF2-40B4-BE49-F238E27FC236}">
                <a16:creationId xmlns:a16="http://schemas.microsoft.com/office/drawing/2014/main" id="{4D5991C7-7855-5749-110A-3A0E8D24ED14}"/>
              </a:ext>
            </a:extLst>
          </p:cNvPr>
          <p:cNvSpPr txBox="1">
            <a:spLocks/>
          </p:cNvSpPr>
          <p:nvPr/>
        </p:nvSpPr>
        <p:spPr>
          <a:xfrm>
            <a:off x="711200" y="1363133"/>
            <a:ext cx="5651893" cy="4283523"/>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lnSpc>
                <a:spcPct val="90000"/>
              </a:lnSpc>
              <a:spcAft>
                <a:spcPts val="600"/>
              </a:spcAft>
              <a:buFont typeface="Wingdings" panose="05000000000000000000" pitchFamily="2" charset="2"/>
              <a:buChar char="§"/>
            </a:pPr>
            <a:r>
              <a:rPr lang="en-US" sz="1800" b="1"/>
              <a:t>Preferences are optional</a:t>
            </a:r>
            <a:endParaRPr lang="en-US" sz="1800" b="1">
              <a:cs typeface="Arial"/>
            </a:endParaRPr>
          </a:p>
          <a:p>
            <a:pPr lvl="1" defTabSz="609585">
              <a:lnSpc>
                <a:spcPct val="90000"/>
              </a:lnSpc>
              <a:spcAft>
                <a:spcPts val="600"/>
              </a:spcAft>
              <a:buFont typeface="Wingdings" panose="05000000000000000000" pitchFamily="2" charset="2"/>
              <a:buChar char="§"/>
            </a:pPr>
            <a:r>
              <a:rPr lang="en-US" sz="1800"/>
              <a:t>School Years</a:t>
            </a:r>
            <a:endParaRPr lang="en-US" sz="1800">
              <a:cs typeface="Arial"/>
            </a:endParaRPr>
          </a:p>
          <a:p>
            <a:pPr lvl="1" defTabSz="609585">
              <a:lnSpc>
                <a:spcPct val="90000"/>
              </a:lnSpc>
              <a:spcAft>
                <a:spcPts val="600"/>
              </a:spcAft>
              <a:buFont typeface="Wingdings" panose="05000000000000000000" pitchFamily="2" charset="2"/>
              <a:buChar char="§"/>
            </a:pPr>
            <a:r>
              <a:rPr lang="en-US" sz="1800"/>
              <a:t>Graduation Date Range</a:t>
            </a:r>
            <a:endParaRPr lang="en-US" sz="1800">
              <a:cs typeface="Arial"/>
            </a:endParaRPr>
          </a:p>
          <a:p>
            <a:pPr defTabSz="609585">
              <a:lnSpc>
                <a:spcPct val="90000"/>
              </a:lnSpc>
              <a:spcAft>
                <a:spcPts val="600"/>
              </a:spcAft>
              <a:buFont typeface="Wingdings" charset="2"/>
              <a:buChar char="§"/>
            </a:pPr>
            <a:r>
              <a:rPr lang="en-US" sz="1800" b="1"/>
              <a:t>Major Groups</a:t>
            </a:r>
            <a:endParaRPr lang="en-US" sz="1800" b="1">
              <a:cs typeface="Arial"/>
            </a:endParaRPr>
          </a:p>
          <a:p>
            <a:pPr lvl="1" defTabSz="609585">
              <a:lnSpc>
                <a:spcPct val="90000"/>
              </a:lnSpc>
              <a:spcAft>
                <a:spcPts val="600"/>
              </a:spcAft>
              <a:buFont typeface="Wingdings" charset="2"/>
              <a:buChar char="§"/>
            </a:pPr>
            <a:r>
              <a:rPr lang="en-US" sz="1800"/>
              <a:t>You can pick specific majors</a:t>
            </a:r>
          </a:p>
          <a:p>
            <a:pPr defTabSz="609585">
              <a:lnSpc>
                <a:spcPct val="90000"/>
              </a:lnSpc>
              <a:spcAft>
                <a:spcPts val="600"/>
              </a:spcAft>
              <a:buFont typeface="Wingdings" charset="2"/>
              <a:buChar char="§"/>
            </a:pPr>
            <a:r>
              <a:rPr lang="en-US" sz="1800" b="1"/>
              <a:t>Minimum GPA</a:t>
            </a:r>
            <a:endParaRPr lang="en-US" sz="1800" b="1">
              <a:cs typeface="Arial"/>
            </a:endParaRPr>
          </a:p>
        </p:txBody>
      </p:sp>
      <p:pic>
        <p:nvPicPr>
          <p:cNvPr id="5" name="Picture 4">
            <a:extLst>
              <a:ext uri="{FF2B5EF4-FFF2-40B4-BE49-F238E27FC236}">
                <a16:creationId xmlns:a16="http://schemas.microsoft.com/office/drawing/2014/main" id="{C772F95E-5FE4-C22E-01B5-F2B95A60B1AB}"/>
              </a:ext>
            </a:extLst>
          </p:cNvPr>
          <p:cNvPicPr>
            <a:picLocks noChangeAspect="1"/>
          </p:cNvPicPr>
          <p:nvPr/>
        </p:nvPicPr>
        <p:blipFill>
          <a:blip r:embed="rId3"/>
          <a:stretch>
            <a:fillRect/>
          </a:stretch>
        </p:blipFill>
        <p:spPr>
          <a:xfrm>
            <a:off x="7739406" y="1309265"/>
            <a:ext cx="3421929" cy="5013816"/>
          </a:xfrm>
          <a:prstGeom prst="rect">
            <a:avLst/>
          </a:prstGeom>
          <a:noFill/>
        </p:spPr>
      </p:pic>
    </p:spTree>
    <p:extLst>
      <p:ext uri="{BB962C8B-B14F-4D97-AF65-F5344CB8AC3E}">
        <p14:creationId xmlns:p14="http://schemas.microsoft.com/office/powerpoint/2010/main" val="111474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9E8B2B-D684-8840-AAB5-5EFB37EBC858}"/>
              </a:ext>
            </a:extLst>
          </p:cNvPr>
          <p:cNvSpPr>
            <a:spLocks noGrp="1"/>
          </p:cNvSpPr>
          <p:nvPr>
            <p:ph type="title"/>
          </p:nvPr>
        </p:nvSpPr>
        <p:spPr>
          <a:xfrm>
            <a:off x="609600" y="-24235"/>
            <a:ext cx="10972800" cy="1143000"/>
          </a:xfrm>
        </p:spPr>
        <p:txBody>
          <a:bodyPr/>
          <a:lstStyle/>
          <a:p>
            <a:r>
              <a:rPr lang="en-US" sz="4250">
                <a:latin typeface="Arial"/>
                <a:cs typeface="Arial"/>
              </a:rPr>
              <a:t>Post a Job in Handshake pt. 5</a:t>
            </a:r>
            <a:endParaRPr lang="en-US"/>
          </a:p>
        </p:txBody>
      </p:sp>
      <p:sp>
        <p:nvSpPr>
          <p:cNvPr id="8" name="Content Placeholder 2">
            <a:extLst>
              <a:ext uri="{FF2B5EF4-FFF2-40B4-BE49-F238E27FC236}">
                <a16:creationId xmlns:a16="http://schemas.microsoft.com/office/drawing/2014/main" id="{7850A6F6-6753-7A73-3237-5764B505378C}"/>
              </a:ext>
            </a:extLst>
          </p:cNvPr>
          <p:cNvSpPr txBox="1">
            <a:spLocks/>
          </p:cNvSpPr>
          <p:nvPr/>
        </p:nvSpPr>
        <p:spPr>
          <a:xfrm>
            <a:off x="208659" y="1425028"/>
            <a:ext cx="5525391" cy="381755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Aft>
                <a:spcPts val="600"/>
              </a:spcAft>
              <a:buFont typeface="Wingdings" panose="05000000000000000000" pitchFamily="2" charset="2"/>
              <a:buChar char="§"/>
            </a:pPr>
            <a:r>
              <a:rPr lang="en-US" sz="2000"/>
              <a:t>Add your job posting to the University of Texas at Arlington. </a:t>
            </a:r>
          </a:p>
          <a:p>
            <a:pPr>
              <a:lnSpc>
                <a:spcPct val="110000"/>
              </a:lnSpc>
              <a:spcAft>
                <a:spcPts val="600"/>
              </a:spcAft>
              <a:buFont typeface="Wingdings" panose="05000000000000000000" pitchFamily="2" charset="2"/>
              <a:buChar char="§"/>
            </a:pPr>
            <a:r>
              <a:rPr lang="en-US" sz="2000"/>
              <a:t>Choose how long you want your job posted by setting a date range (minimum 5 days, maximum 30 days).</a:t>
            </a:r>
          </a:p>
          <a:p>
            <a:pPr>
              <a:lnSpc>
                <a:spcPct val="110000"/>
              </a:lnSpc>
              <a:spcAft>
                <a:spcPts val="600"/>
              </a:spcAft>
              <a:buFont typeface="Wingdings" panose="05000000000000000000" pitchFamily="2" charset="2"/>
              <a:buChar char="§"/>
            </a:pPr>
            <a:r>
              <a:rPr lang="en-US" sz="2000"/>
              <a:t>Include the number of hires you desire.</a:t>
            </a:r>
          </a:p>
          <a:p>
            <a:pPr>
              <a:lnSpc>
                <a:spcPct val="110000"/>
              </a:lnSpc>
              <a:spcAft>
                <a:spcPts val="600"/>
              </a:spcAft>
              <a:buFont typeface="Wingdings" panose="05000000000000000000" pitchFamily="2" charset="2"/>
              <a:buChar char="§"/>
            </a:pPr>
            <a:r>
              <a:rPr lang="en-US" sz="2000"/>
              <a:t>Applications can be submitted via Handshake or an external website of your choosing.</a:t>
            </a:r>
          </a:p>
          <a:p>
            <a:pPr>
              <a:lnSpc>
                <a:spcPct val="110000"/>
              </a:lnSpc>
              <a:spcAft>
                <a:spcPts val="600"/>
              </a:spcAft>
              <a:buFont typeface="Wingdings" panose="05000000000000000000" pitchFamily="2" charset="2"/>
              <a:buChar char="§"/>
            </a:pPr>
            <a:r>
              <a:rPr lang="en-US" sz="2000"/>
              <a:t>Request for additional documents, if needed.</a:t>
            </a:r>
          </a:p>
        </p:txBody>
      </p:sp>
      <p:pic>
        <p:nvPicPr>
          <p:cNvPr id="5" name="Picture 4">
            <a:extLst>
              <a:ext uri="{FF2B5EF4-FFF2-40B4-BE49-F238E27FC236}">
                <a16:creationId xmlns:a16="http://schemas.microsoft.com/office/drawing/2014/main" id="{0F62ECF3-885B-78EB-297F-4494A116C800}"/>
              </a:ext>
            </a:extLst>
          </p:cNvPr>
          <p:cNvPicPr>
            <a:picLocks noChangeAspect="1"/>
          </p:cNvPicPr>
          <p:nvPr/>
        </p:nvPicPr>
        <p:blipFill>
          <a:blip r:embed="rId3"/>
          <a:stretch>
            <a:fillRect/>
          </a:stretch>
        </p:blipFill>
        <p:spPr>
          <a:xfrm>
            <a:off x="6096000" y="1235574"/>
            <a:ext cx="3401568" cy="2098230"/>
          </a:xfrm>
          <a:prstGeom prst="rect">
            <a:avLst/>
          </a:prstGeom>
        </p:spPr>
      </p:pic>
      <p:pic>
        <p:nvPicPr>
          <p:cNvPr id="11" name="Picture 10">
            <a:extLst>
              <a:ext uri="{FF2B5EF4-FFF2-40B4-BE49-F238E27FC236}">
                <a16:creationId xmlns:a16="http://schemas.microsoft.com/office/drawing/2014/main" id="{C9FEFD76-ACBE-7224-1946-ED5D40DB2A5D}"/>
              </a:ext>
            </a:extLst>
          </p:cNvPr>
          <p:cNvPicPr>
            <a:picLocks noChangeAspect="1"/>
          </p:cNvPicPr>
          <p:nvPr/>
        </p:nvPicPr>
        <p:blipFill>
          <a:blip r:embed="rId4"/>
          <a:stretch>
            <a:fillRect/>
          </a:stretch>
        </p:blipFill>
        <p:spPr>
          <a:xfrm>
            <a:off x="9275974" y="1235573"/>
            <a:ext cx="2707367" cy="2661769"/>
          </a:xfrm>
          <a:prstGeom prst="rect">
            <a:avLst/>
          </a:prstGeom>
        </p:spPr>
      </p:pic>
      <p:pic>
        <p:nvPicPr>
          <p:cNvPr id="14" name="Picture 13">
            <a:extLst>
              <a:ext uri="{FF2B5EF4-FFF2-40B4-BE49-F238E27FC236}">
                <a16:creationId xmlns:a16="http://schemas.microsoft.com/office/drawing/2014/main" id="{2BA593DF-CE19-D145-35F2-335923DF485B}"/>
              </a:ext>
            </a:extLst>
          </p:cNvPr>
          <p:cNvPicPr>
            <a:picLocks noChangeAspect="1"/>
          </p:cNvPicPr>
          <p:nvPr/>
        </p:nvPicPr>
        <p:blipFill>
          <a:blip r:embed="rId5"/>
          <a:stretch>
            <a:fillRect/>
          </a:stretch>
        </p:blipFill>
        <p:spPr>
          <a:xfrm>
            <a:off x="7022969" y="4096418"/>
            <a:ext cx="3799002" cy="2553428"/>
          </a:xfrm>
          <a:prstGeom prst="rect">
            <a:avLst/>
          </a:prstGeom>
        </p:spPr>
      </p:pic>
    </p:spTree>
    <p:extLst>
      <p:ext uri="{BB962C8B-B14F-4D97-AF65-F5344CB8AC3E}">
        <p14:creationId xmlns:p14="http://schemas.microsoft.com/office/powerpoint/2010/main" val="472624673"/>
      </p:ext>
    </p:extLst>
  </p:cSld>
  <p:clrMapOvr>
    <a:masterClrMapping/>
  </p:clrMapOvr>
</p:sld>
</file>

<file path=ppt/theme/theme1.xml><?xml version="1.0" encoding="utf-8"?>
<a:theme xmlns:a="http://schemas.openxmlformats.org/drawingml/2006/main" name="UTA Accessibl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cessible-PPT.pptx" id="{DC14534C-1046-F040-970C-D4B656BEDF73}" vid="{22719C90-FD2E-C343-B61D-D3EE9148FC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72063E7DCF1443B32E1ED22E9B5522" ma:contentTypeVersion="15" ma:contentTypeDescription="Create a new document." ma:contentTypeScope="" ma:versionID="937a8374704e0146621d5b717e9510e4">
  <xsd:schema xmlns:xsd="http://www.w3.org/2001/XMLSchema" xmlns:xs="http://www.w3.org/2001/XMLSchema" xmlns:p="http://schemas.microsoft.com/office/2006/metadata/properties" xmlns:ns2="18182dd4-e688-415c-96e2-7a3e9c541e3d" xmlns:ns3="1b9e64a4-a9de-41ed-9f21-ddc16bea4e1b" targetNamespace="http://schemas.microsoft.com/office/2006/metadata/properties" ma:root="true" ma:fieldsID="9ccb238c62d4356680bdb0f9e86fe95c" ns2:_="" ns3:_="">
    <xsd:import namespace="18182dd4-e688-415c-96e2-7a3e9c541e3d"/>
    <xsd:import namespace="1b9e64a4-a9de-41ed-9f21-ddc16bea4e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182dd4-e688-415c-96e2-7a3e9c541e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034b13c-ebbc-4df5-bee6-d4e945db1b4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9e64a4-a9de-41ed-9f21-ddc16bea4e1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5e73d0e8-a46f-4e46-b523-b0f27933d1d7}" ma:internalName="TaxCatchAll" ma:showField="CatchAllData" ma:web="1b9e64a4-a9de-41ed-9f21-ddc16bea4e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182dd4-e688-415c-96e2-7a3e9c541e3d">
      <Terms xmlns="http://schemas.microsoft.com/office/infopath/2007/PartnerControls"/>
    </lcf76f155ced4ddcb4097134ff3c332f>
    <TaxCatchAll xmlns="1b9e64a4-a9de-41ed-9f21-ddc16bea4e1b" xsi:nil="true"/>
  </documentManagement>
</p:properties>
</file>

<file path=customXml/itemProps1.xml><?xml version="1.0" encoding="utf-8"?>
<ds:datastoreItem xmlns:ds="http://schemas.openxmlformats.org/officeDocument/2006/customXml" ds:itemID="{294281B8-61D2-4D32-B42E-ABD665504CE7}">
  <ds:schemaRefs>
    <ds:schemaRef ds:uri="http://schemas.microsoft.com/sharepoint/v3/contenttype/forms"/>
  </ds:schemaRefs>
</ds:datastoreItem>
</file>

<file path=customXml/itemProps2.xml><?xml version="1.0" encoding="utf-8"?>
<ds:datastoreItem xmlns:ds="http://schemas.openxmlformats.org/officeDocument/2006/customXml" ds:itemID="{19DD1816-03EE-467E-A130-EA1D0680023D}">
  <ds:schemaRefs>
    <ds:schemaRef ds:uri="18182dd4-e688-415c-96e2-7a3e9c541e3d"/>
    <ds:schemaRef ds:uri="1b9e64a4-a9de-41ed-9f21-ddc16bea4e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B8394C1-8280-495D-A02D-D9DCCE0A01ED}">
  <ds:schemaRefs>
    <ds:schemaRef ds:uri="18182dd4-e688-415c-96e2-7a3e9c541e3d"/>
    <ds:schemaRef ds:uri="1b9e64a4-a9de-41ed-9f21-ddc16bea4e1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Handshake Supervisor Training 8.9</Template>
  <Application>Microsoft Office PowerPoint</Application>
  <PresentationFormat>Widescreen</PresentationFormat>
  <Slides>19</Slides>
  <Notes>15</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UTA Accessible Template</vt:lpstr>
      <vt:lpstr>Handshake Supervisor Training</vt:lpstr>
      <vt:lpstr>Agenda</vt:lpstr>
      <vt:lpstr>Create a Handshake Account pt. 1</vt:lpstr>
      <vt:lpstr>Create a Handshake Account pt. 2</vt:lpstr>
      <vt:lpstr>Post a Job in Handshake pt. 1</vt:lpstr>
      <vt:lpstr>Post a Job in Handshake pt. 2</vt:lpstr>
      <vt:lpstr>Post a Job in Handshake pt. 3</vt:lpstr>
      <vt:lpstr>Post a Job in Handshake pt. 4</vt:lpstr>
      <vt:lpstr>Post a Job in Handshake pt. 5</vt:lpstr>
      <vt:lpstr>Post a Job in Handshake pt. 6</vt:lpstr>
      <vt:lpstr>Accessing your Applicants pt. 1</vt:lpstr>
      <vt:lpstr>Accessing your Applicants pt. 2</vt:lpstr>
      <vt:lpstr>Accessing your Applicant pt. 3</vt:lpstr>
      <vt:lpstr>Expiring a Posting pt. 1</vt:lpstr>
      <vt:lpstr>Expiring the Posting pt. 2</vt:lpstr>
      <vt:lpstr>Duplicating a Job Posting pt. 1</vt:lpstr>
      <vt:lpstr>Duplicating a Posting pt. 2</vt:lpstr>
      <vt:lpstr>Handshake Support &amp; Resources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Handshake Supervisor Training</dc:title>
  <dc:creator>Thames, Susan Nichole</dc:creator>
  <cp:revision>16</cp:revision>
  <cp:lastPrinted>2019-10-29T17:24:14Z</cp:lastPrinted>
  <dcterms:created xsi:type="dcterms:W3CDTF">2022-08-15T14:11:29Z</dcterms:created>
  <dcterms:modified xsi:type="dcterms:W3CDTF">2023-09-18T13:37:49Z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0x0101005A72063E7DCF1443B32E1ED22E9B5522</vt:lpwstr>
  </property>
  <property fmtid="{D5CDD505-2E9C-101B-9397-08002B2CF9AE}" pid="3" name="MediaServiceImageTags">
    <vt:lpwstr/>
  </property>
</Properties>
</file>