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281" r:id="rId5"/>
    <p:sldId id="289" r:id="rId6"/>
    <p:sldId id="292" r:id="rId7"/>
    <p:sldId id="304" r:id="rId8"/>
    <p:sldId id="332" r:id="rId9"/>
    <p:sldId id="333" r:id="rId10"/>
    <p:sldId id="351" r:id="rId11"/>
    <p:sldId id="334" r:id="rId12"/>
    <p:sldId id="341" r:id="rId13"/>
    <p:sldId id="342" r:id="rId14"/>
    <p:sldId id="343" r:id="rId15"/>
    <p:sldId id="340" r:id="rId16"/>
    <p:sldId id="335" r:id="rId17"/>
    <p:sldId id="344" r:id="rId18"/>
    <p:sldId id="336" r:id="rId19"/>
    <p:sldId id="347" r:id="rId20"/>
    <p:sldId id="337" r:id="rId21"/>
    <p:sldId id="345" r:id="rId22"/>
    <p:sldId id="338" r:id="rId23"/>
    <p:sldId id="348" r:id="rId24"/>
    <p:sldId id="349" r:id="rId25"/>
    <p:sldId id="350" r:id="rId26"/>
    <p:sldId id="354" r:id="rId27"/>
    <p:sldId id="352" r:id="rId28"/>
    <p:sldId id="353" r:id="rId29"/>
    <p:sldId id="355" r:id="rId30"/>
    <p:sldId id="356" r:id="rId31"/>
    <p:sldId id="357" r:id="rId32"/>
    <p:sldId id="358" r:id="rId33"/>
    <p:sldId id="359" r:id="rId34"/>
    <p:sldId id="360" r:id="rId35"/>
    <p:sldId id="361" r:id="rId36"/>
    <p:sldId id="362" r:id="rId37"/>
    <p:sldId id="363" r:id="rId38"/>
    <p:sldId id="367" r:id="rId39"/>
    <p:sldId id="364" r:id="rId40"/>
    <p:sldId id="366" r:id="rId41"/>
    <p:sldId id="365" r:id="rId42"/>
    <p:sldId id="368" r:id="rId43"/>
    <p:sldId id="369" r:id="rId44"/>
    <p:sldId id="370" r:id="rId45"/>
    <p:sldId id="371" r:id="rId46"/>
    <p:sldId id="372" r:id="rId47"/>
    <p:sldId id="373" r:id="rId48"/>
    <p:sldId id="374" r:id="rId49"/>
    <p:sldId id="375" r:id="rId50"/>
    <p:sldId id="376" r:id="rId51"/>
    <p:sldId id="378" r:id="rId52"/>
    <p:sldId id="379" r:id="rId53"/>
    <p:sldId id="380" r:id="rId54"/>
    <p:sldId id="381" r:id="rId55"/>
    <p:sldId id="382" r:id="rId56"/>
    <p:sldId id="383" r:id="rId57"/>
  </p:sldIdLst>
  <p:sldSz cx="9144000" cy="6858000" type="screen4x3"/>
  <p:notesSz cx="7010400" cy="9296400"/>
  <p:defaultTex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ie De Armond" initials="L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AFA4"/>
    <a:srgbClr val="685040"/>
    <a:srgbClr val="98002E"/>
    <a:srgbClr val="786860"/>
    <a:srgbClr val="D1108C"/>
    <a:srgbClr val="EE9024"/>
    <a:srgbClr val="62CAE3"/>
    <a:srgbClr val="ED1A3B"/>
    <a:srgbClr val="EEE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9" autoAdjust="0"/>
    <p:restoredTop sz="97784" autoAdjust="0"/>
  </p:normalViewPr>
  <p:slideViewPr>
    <p:cSldViewPr snapToGrid="0" snapToObjects="1" showGuides="1">
      <p:cViewPr varScale="1">
        <p:scale>
          <a:sx n="103" d="100"/>
          <a:sy n="103" d="100"/>
        </p:scale>
        <p:origin x="-312" y="-90"/>
      </p:cViewPr>
      <p:guideLst>
        <p:guide orient="horz" pos="1424"/>
        <p:guide orient="horz" pos="3550"/>
        <p:guide orient="horz" pos="182"/>
        <p:guide orient="horz" pos="1147"/>
        <p:guide pos="5579"/>
        <p:guide pos="2927"/>
        <p:guide pos="2833"/>
        <p:guide pos="181"/>
        <p:guide pos="4965"/>
        <p:guide pos="997"/>
      </p:guideLst>
    </p:cSldViewPr>
  </p:slideViewPr>
  <p:notesTextViewPr>
    <p:cViewPr>
      <p:scale>
        <a:sx n="100" d="100"/>
        <a:sy n="100" d="100"/>
      </p:scale>
      <p:origin x="0" y="0"/>
    </p:cViewPr>
  </p:notesTextViewPr>
  <p:sorterViewPr>
    <p:cViewPr>
      <p:scale>
        <a:sx n="66" d="100"/>
        <a:sy n="66" d="100"/>
      </p:scale>
      <p:origin x="0" y="672"/>
    </p:cViewPr>
  </p:sorterViewPr>
  <p:notesViewPr>
    <p:cSldViewPr snapToGrid="0" snapToObjects="1">
      <p:cViewPr varScale="1">
        <p:scale>
          <a:sx n="80" d="100"/>
          <a:sy n="80" d="100"/>
        </p:scale>
        <p:origin x="-19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6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solidFill>
                  <a:schemeClr val="tx1"/>
                </a:solidFill>
              </a:defRPr>
            </a:lvl1pPr>
          </a:lstStyle>
          <a:p>
            <a:fld id="{EC5F8860-48C9-4C68-817D-61F7F16F952D}" type="slidenum">
              <a:rPr lang="en-GB"/>
              <a:pPr/>
              <a:t>‹#›</a:t>
            </a:fld>
            <a:endParaRPr lang="en-GB" dirty="0"/>
          </a:p>
        </p:txBody>
      </p:sp>
    </p:spTree>
    <p:extLst>
      <p:ext uri="{BB962C8B-B14F-4D97-AF65-F5344CB8AC3E}">
        <p14:creationId xmlns:p14="http://schemas.microsoft.com/office/powerpoint/2010/main" val="2565358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b="0">
                <a:solidFill>
                  <a:schemeClr val="tx1"/>
                </a:solidFill>
              </a:defRPr>
            </a:lvl1pPr>
          </a:lstStyle>
          <a:p>
            <a:endParaRPr lang="en-GB" dirty="0"/>
          </a:p>
        </p:txBody>
      </p:sp>
      <p:sp>
        <p:nvSpPr>
          <p:cNvPr id="1126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solidFill>
                  <a:schemeClr val="tx1"/>
                </a:solidFill>
              </a:defRPr>
            </a:lvl1pPr>
          </a:lstStyle>
          <a:p>
            <a:endParaRPr lang="en-GB" dirty="0"/>
          </a:p>
        </p:txBody>
      </p:sp>
      <p:sp>
        <p:nvSpPr>
          <p:cNvPr id="112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b="0">
                <a:solidFill>
                  <a:schemeClr val="tx1"/>
                </a:solidFill>
              </a:defRPr>
            </a:lvl1pPr>
          </a:lstStyle>
          <a:p>
            <a:endParaRPr lang="en-GB" dirty="0"/>
          </a:p>
        </p:txBody>
      </p:sp>
      <p:sp>
        <p:nvSpPr>
          <p:cNvPr id="1127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solidFill>
                  <a:schemeClr val="tx1"/>
                </a:solidFill>
              </a:defRPr>
            </a:lvl1pPr>
          </a:lstStyle>
          <a:p>
            <a:fld id="{412EE8EA-C253-437D-87DE-9C078F6FCEED}" type="slidenum">
              <a:rPr lang="en-GB"/>
              <a:pPr/>
              <a:t>‹#›</a:t>
            </a:fld>
            <a:endParaRPr lang="en-GB" dirty="0"/>
          </a:p>
        </p:txBody>
      </p:sp>
    </p:spTree>
    <p:extLst>
      <p:ext uri="{BB962C8B-B14F-4D97-AF65-F5344CB8AC3E}">
        <p14:creationId xmlns:p14="http://schemas.microsoft.com/office/powerpoint/2010/main" val="11077958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rebuchet MS" pitchFamily="34" charset="0"/>
        <a:ea typeface="+mn-ea"/>
        <a:cs typeface="+mn-cs"/>
      </a:defRPr>
    </a:lvl1pPr>
    <a:lvl2pPr marL="457200" algn="l" rtl="0" fontAlgn="base">
      <a:spcBef>
        <a:spcPct val="30000"/>
      </a:spcBef>
      <a:spcAft>
        <a:spcPct val="0"/>
      </a:spcAft>
      <a:defRPr sz="1200" kern="1200">
        <a:solidFill>
          <a:schemeClr val="tx1"/>
        </a:solidFill>
        <a:latin typeface="Trebuchet MS" pitchFamily="34" charset="0"/>
        <a:ea typeface="+mn-ea"/>
        <a:cs typeface="+mn-cs"/>
      </a:defRPr>
    </a:lvl2pPr>
    <a:lvl3pPr marL="914400" algn="l" rtl="0" fontAlgn="base">
      <a:spcBef>
        <a:spcPct val="30000"/>
      </a:spcBef>
      <a:spcAft>
        <a:spcPct val="0"/>
      </a:spcAft>
      <a:defRPr sz="1200" kern="1200">
        <a:solidFill>
          <a:schemeClr val="tx1"/>
        </a:solidFill>
        <a:latin typeface="Trebuchet MS" pitchFamily="34" charset="0"/>
        <a:ea typeface="+mn-ea"/>
        <a:cs typeface="+mn-cs"/>
      </a:defRPr>
    </a:lvl3pPr>
    <a:lvl4pPr marL="1371600" algn="l" rtl="0" fontAlgn="base">
      <a:spcBef>
        <a:spcPct val="30000"/>
      </a:spcBef>
      <a:spcAft>
        <a:spcPct val="0"/>
      </a:spcAft>
      <a:defRPr sz="1200" kern="1200">
        <a:solidFill>
          <a:schemeClr val="tx1"/>
        </a:solidFill>
        <a:latin typeface="Trebuchet MS" pitchFamily="34" charset="0"/>
        <a:ea typeface="+mn-ea"/>
        <a:cs typeface="+mn-cs"/>
      </a:defRPr>
    </a:lvl4pPr>
    <a:lvl5pPr marL="1828800" algn="l" rtl="0" fontAlgn="base">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3FC24-D0A8-4D06-8095-E842A2B9FAC4}" type="slidenum">
              <a:rPr lang="en-GB"/>
              <a:pPr/>
              <a:t>1</a:t>
            </a:fld>
            <a:endParaRPr lang="en-GB"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GB" sz="10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183" name="Rectangle 15"/>
          <p:cNvSpPr>
            <a:spLocks noChangeArrowheads="1"/>
          </p:cNvSpPr>
          <p:nvPr/>
        </p:nvSpPr>
        <p:spPr bwMode="gray">
          <a:xfrm>
            <a:off x="0" y="287338"/>
            <a:ext cx="8853488" cy="5326062"/>
          </a:xfrm>
          <a:prstGeom prst="rect">
            <a:avLst/>
          </a:prstGeom>
          <a:solidFill>
            <a:srgbClr val="2EAFA4"/>
          </a:solidFill>
          <a:ln w="9525">
            <a:noFill/>
            <a:miter lim="800000"/>
            <a:headEnd/>
            <a:tailEnd/>
          </a:ln>
          <a:effectLst/>
        </p:spPr>
        <p:txBody>
          <a:bodyPr wrap="none" anchor="ctr"/>
          <a:lstStyle/>
          <a:p>
            <a:endParaRPr lang="en-GB" dirty="0"/>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en-US" smtClean="0"/>
              <a:t>Click to edit Master title style</a:t>
            </a:r>
            <a:endParaRPr lang="en-GB" dirty="0"/>
          </a:p>
        </p:txBody>
      </p:sp>
      <p:sp>
        <p:nvSpPr>
          <p:cNvPr id="7171" name="Rectangle 3"/>
          <p:cNvSpPr>
            <a:spLocks noGrp="1" noChangeArrowheads="1"/>
          </p:cNvSpPr>
          <p:nvPr>
            <p:ph type="subTitle" idx="1"/>
          </p:nvPr>
        </p:nvSpPr>
        <p:spPr bwMode="gray">
          <a:xfrm>
            <a:off x="287338" y="2157561"/>
            <a:ext cx="8299450" cy="2755900"/>
          </a:xfrm>
        </p:spPr>
        <p:txBody>
          <a:bodyPr/>
          <a:lstStyle>
            <a:lvl1pPr>
              <a:buNone/>
              <a:defRPr>
                <a:solidFill>
                  <a:schemeClr val="bg1"/>
                </a:solidFill>
              </a:defRPr>
            </a:lvl1pPr>
          </a:lstStyle>
          <a:p>
            <a:r>
              <a:rPr lang="en-US" dirty="0" smtClean="0"/>
              <a:t>Click to edit Master subtitle style</a:t>
            </a:r>
            <a:endParaRPr lang="en-GB" dirty="0"/>
          </a:p>
        </p:txBody>
      </p:sp>
      <p:sp>
        <p:nvSpPr>
          <p:cNvPr id="7180" name="Rectangle 12"/>
          <p:cNvSpPr>
            <a:spLocks noGrp="1" noChangeArrowheads="1"/>
          </p:cNvSpPr>
          <p:nvPr>
            <p:ph type="dt" sz="half" idx="2"/>
          </p:nvPr>
        </p:nvSpPr>
        <p:spPr>
          <a:xfrm>
            <a:off x="5705475" y="7031038"/>
            <a:ext cx="1752600" cy="165100"/>
          </a:xfrm>
        </p:spPr>
        <p:txBody>
          <a:bodyPr/>
          <a:lstStyle>
            <a:lvl1pPr>
              <a:defRPr/>
            </a:lvl1pPr>
          </a:lstStyle>
          <a:p>
            <a:endParaRPr lang="en-GB" dirty="0"/>
          </a:p>
        </p:txBody>
      </p:sp>
      <p:sp>
        <p:nvSpPr>
          <p:cNvPr id="7182" name="Rectangle 14"/>
          <p:cNvSpPr>
            <a:spLocks noGrp="1" noChangeArrowheads="1"/>
          </p:cNvSpPr>
          <p:nvPr>
            <p:ph type="sldNum" sz="quarter" idx="4"/>
          </p:nvPr>
        </p:nvSpPr>
        <p:spPr>
          <a:xfrm>
            <a:off x="3571875" y="7024688"/>
            <a:ext cx="2133600" cy="165100"/>
          </a:xfrm>
        </p:spPr>
        <p:txBody>
          <a:bodyPr/>
          <a:lstStyle>
            <a:lvl1pPr>
              <a:defRPr/>
            </a:lvl1pPr>
          </a:lstStyle>
          <a:p>
            <a:r>
              <a:rPr lang="en-GB" dirty="0"/>
              <a:t>Page </a:t>
            </a:r>
            <a:fld id="{EB371873-BAF8-421E-A180-A2821999BACA}" type="slidenum">
              <a:rPr lang="en-GB"/>
              <a:pPr/>
              <a:t>‹#›</a:t>
            </a:fld>
            <a:endParaRPr lang="en-GB" dirty="0"/>
          </a:p>
        </p:txBody>
      </p:sp>
      <p:sp>
        <p:nvSpPr>
          <p:cNvPr id="7193" name="Freeform 25"/>
          <p:cNvSpPr>
            <a:spLocks noChangeAspect="1"/>
          </p:cNvSpPr>
          <p:nvPr/>
        </p:nvSpPr>
        <p:spPr bwMode="gray">
          <a:xfrm>
            <a:off x="287338"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dirty="0"/>
          </a:p>
        </p:txBody>
      </p:sp>
      <p:sp>
        <p:nvSpPr>
          <p:cNvPr id="7198" name="Freeform 30"/>
          <p:cNvSpPr>
            <a:spLocks noChangeAspect="1"/>
          </p:cNvSpPr>
          <p:nvPr/>
        </p:nvSpPr>
        <p:spPr bwMode="gray">
          <a:xfrm>
            <a:off x="287338" y="0"/>
            <a:ext cx="16192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dirty="0"/>
          </a:p>
        </p:txBody>
      </p:sp>
      <p:pic>
        <p:nvPicPr>
          <p:cNvPr id="13" name="Picture 12" descr="New-BDO-Logo-2010.jpg"/>
          <p:cNvPicPr>
            <a:picLocks noChangeAspect="1"/>
          </p:cNvPicPr>
          <p:nvPr userDrawn="1"/>
        </p:nvPicPr>
        <p:blipFill>
          <a:blip r:embed="rId2" cstate="print"/>
          <a:stretch>
            <a:fillRect/>
          </a:stretch>
        </p:blipFill>
        <p:spPr>
          <a:xfrm>
            <a:off x="7874363" y="6218387"/>
            <a:ext cx="1010875" cy="42761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2pPr marL="627063" indent="-287338">
              <a:buFont typeface="Trebuchet MS" pitchFamily="34" charset="0"/>
              <a:buChar char="­"/>
              <a:defRPr sz="2000">
                <a:solidFill>
                  <a:schemeClr val="tx1"/>
                </a:solidFill>
              </a:defRPr>
            </a:lvl2pPr>
            <a:lvl3pPr marL="974725" indent="-347663">
              <a:buFont typeface="Arial" pitchFamily="34" charset="0"/>
              <a:buChar char="•"/>
              <a:defRPr sz="1800"/>
            </a:lvl3pPr>
            <a:lvl4pPr marL="1314450" indent="-339725">
              <a:buClrTx/>
              <a:buFont typeface="Trebuchet MS" pitchFamily="34" charset="0"/>
              <a:buChar char="­"/>
              <a:defRPr sz="1600">
                <a:solidFill>
                  <a:schemeClr val="tx1"/>
                </a:solidFill>
              </a:defRPr>
            </a:lvl4pPr>
            <a:lvl5pPr marL="1601788" indent="-287338">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dirty="0"/>
          </a:p>
        </p:txBody>
      </p:sp>
      <p:pic>
        <p:nvPicPr>
          <p:cNvPr id="7" name="Picture 6" descr="New-BDO-Logo-2010.jpg"/>
          <p:cNvPicPr>
            <a:picLocks noChangeAspect="1"/>
          </p:cNvPicPr>
          <p:nvPr userDrawn="1"/>
        </p:nvPicPr>
        <p:blipFill>
          <a:blip r:embed="rId2" cstate="print"/>
          <a:stretch>
            <a:fillRect/>
          </a:stretch>
        </p:blipFill>
        <p:spPr>
          <a:xfrm>
            <a:off x="7874363" y="6218387"/>
            <a:ext cx="1010875" cy="427615"/>
          </a:xfrm>
          <a:prstGeom prst="rect">
            <a:avLst/>
          </a:prstGeom>
        </p:spPr>
      </p:pic>
      <p:sp>
        <p:nvSpPr>
          <p:cNvPr id="5" name="Rectangle 4"/>
          <p:cNvSpPr/>
          <p:nvPr userDrawn="1"/>
        </p:nvSpPr>
        <p:spPr bwMode="auto">
          <a:xfrm>
            <a:off x="544530" y="6218387"/>
            <a:ext cx="1787704" cy="427615"/>
          </a:xfrm>
          <a:prstGeom prst="rect">
            <a:avLst/>
          </a:prstGeom>
          <a:solidFill>
            <a:schemeClr val="bg1"/>
          </a:solidFill>
          <a:ln w="25400" cap="flat" cmpd="sng" algn="ctr">
            <a:solidFill>
              <a:schemeClr val="bg1"/>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Trebuchet MS"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9" name="Text Placeholder 8"/>
          <p:cNvSpPr>
            <a:spLocks noGrp="1"/>
          </p:cNvSpPr>
          <p:nvPr>
            <p:ph type="body" sz="quarter" idx="13"/>
          </p:nvPr>
        </p:nvSpPr>
        <p:spPr>
          <a:xfrm>
            <a:off x="287338" y="1820863"/>
            <a:ext cx="4210050" cy="3814762"/>
          </a:xfrm>
        </p:spPr>
        <p:txBody>
          <a:bodyPr/>
          <a:lstStyle>
            <a:lvl1pPr>
              <a:defRPr sz="1800"/>
            </a:lvl1pPr>
            <a:lvl2pPr marL="627063" indent="-287338">
              <a:buFont typeface="Trebuchet MS" pitchFamily="34" charset="0"/>
              <a:buChar char="­"/>
              <a:defRPr sz="1600"/>
            </a:lvl2pPr>
            <a:lvl3pPr marL="974725" indent="-347663">
              <a:buFont typeface="Arial" pitchFamily="34" charset="0"/>
              <a:buChar char="•"/>
              <a:defRPr sz="1400"/>
            </a:lvl3pPr>
            <a:lvl4pPr marL="1314450" indent="-339725">
              <a:buFont typeface="Trebuchet MS" pitchFamily="34" charset="0"/>
              <a:buChar char="­"/>
              <a:defRPr sz="1400"/>
            </a:lvl4pPr>
            <a:lvl5pPr marL="1654175" indent="-339725">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10"/>
          <p:cNvSpPr>
            <a:spLocks noGrp="1"/>
          </p:cNvSpPr>
          <p:nvPr>
            <p:ph type="body" sz="quarter" idx="14"/>
          </p:nvPr>
        </p:nvSpPr>
        <p:spPr>
          <a:xfrm>
            <a:off x="4646613" y="1820863"/>
            <a:ext cx="4210050" cy="3814762"/>
          </a:xfrm>
        </p:spPr>
        <p:txBody>
          <a:bodyPr/>
          <a:lstStyle>
            <a:lvl1pPr>
              <a:defRPr sz="1800"/>
            </a:lvl1pPr>
            <a:lvl2pPr marL="627063" indent="-287338">
              <a:buFont typeface="Trebuchet MS" pitchFamily="34" charset="0"/>
              <a:buChar char="­"/>
              <a:defRPr sz="1600"/>
            </a:lvl2pPr>
            <a:lvl3pPr marL="971550" indent="-303213">
              <a:buFont typeface="Arial" pitchFamily="34" charset="0"/>
              <a:buChar char="•"/>
              <a:defRPr sz="1400"/>
            </a:lvl3pPr>
            <a:lvl4pPr marL="1314450" indent="-339725">
              <a:buFont typeface="Trebuchet MS" pitchFamily="34" charset="0"/>
              <a:buChar char="­"/>
              <a:defRPr sz="1400"/>
            </a:lvl4pPr>
            <a:lvl5pPr marL="1601788" indent="-287338">
              <a:buFont typeface="Arial" pitchFamily="34" charset="0"/>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Rectangle 2"/>
          <p:cNvSpPr/>
          <p:nvPr userDrawn="1"/>
        </p:nvSpPr>
        <p:spPr bwMode="auto">
          <a:xfrm>
            <a:off x="649288" y="6287784"/>
            <a:ext cx="1795961" cy="328773"/>
          </a:xfrm>
          <a:prstGeom prst="rect">
            <a:avLst/>
          </a:prstGeom>
          <a:solidFill>
            <a:schemeClr val="bg1"/>
          </a:solidFill>
          <a:ln w="25400" cap="flat" cmpd="sng" algn="ctr">
            <a:solidFill>
              <a:schemeClr val="bg1"/>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1"/>
              </a:solidFill>
              <a:effectLst/>
              <a:latin typeface="Trebuchet MS"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7338" y="673100"/>
            <a:ext cx="8569325" cy="971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87338" y="1820864"/>
            <a:ext cx="8569325" cy="457200"/>
          </a:xfrm>
        </p:spPr>
        <p:txBody>
          <a:bodyPr/>
          <a:lstStyle>
            <a:lvl1pPr>
              <a:defRPr sz="1600"/>
            </a:lvl1pPr>
            <a:lvl2pPr>
              <a:defRPr sz="1600"/>
            </a:lvl2pPr>
            <a:lvl3pPr>
              <a:defRPr sz="1200" i="0"/>
            </a:lvl3pPr>
            <a:lvl4pPr>
              <a:defRPr sz="1200" i="0"/>
            </a:lvl4pPr>
            <a:lvl5pPr>
              <a:defRPr sz="1200" i="0"/>
            </a:lvl5pPr>
          </a:lstStyle>
          <a:p>
            <a:pPr lvl="0"/>
            <a:r>
              <a:rPr lang="en-US" smtClean="0"/>
              <a:t>Click to edit Master text styles</a:t>
            </a:r>
          </a:p>
        </p:txBody>
      </p:sp>
      <p:sp>
        <p:nvSpPr>
          <p:cNvPr id="4" name="Content Placeholder 3"/>
          <p:cNvSpPr>
            <a:spLocks noGrp="1"/>
          </p:cNvSpPr>
          <p:nvPr>
            <p:ph sz="half" idx="2"/>
          </p:nvPr>
        </p:nvSpPr>
        <p:spPr>
          <a:xfrm>
            <a:off x="287339" y="2278064"/>
            <a:ext cx="7594600" cy="3355974"/>
          </a:xfrm>
        </p:spPr>
        <p:txBody>
          <a:bodyPr/>
          <a:lstStyle>
            <a:lvl1pPr>
              <a:defRPr sz="1600"/>
            </a:lvl1pPr>
            <a:lvl2pPr>
              <a:defRPr sz="1600"/>
            </a:lvl2pPr>
            <a:lvl3pPr>
              <a:defRPr sz="1200"/>
            </a:lvl3pPr>
            <a:lvl4pPr>
              <a:defRPr sz="1200"/>
            </a:lvl4pPr>
            <a:lvl5pPr>
              <a:defRPr sz="1200"/>
            </a:lvl5pPr>
          </a:lstStyle>
          <a:p>
            <a:pPr lvl="0"/>
            <a:r>
              <a:rPr lang="en-US" smtClean="0"/>
              <a:t>Click to edit Master text styles</a:t>
            </a:r>
          </a:p>
        </p:txBody>
      </p:sp>
      <p:sp>
        <p:nvSpPr>
          <p:cNvPr id="5" name="Date Placeholder 4"/>
          <p:cNvSpPr>
            <a:spLocks noGrp="1"/>
          </p:cNvSpPr>
          <p:nvPr>
            <p:ph type="dt" sz="half" idx="10"/>
          </p:nvPr>
        </p:nvSpPr>
        <p:spPr>
          <a:xfrm>
            <a:off x="649288" y="7027863"/>
            <a:ext cx="2133600" cy="165100"/>
          </a:xfrm>
        </p:spPr>
        <p:txBody>
          <a:bodyPr/>
          <a:lstStyle>
            <a:lvl1pPr>
              <a:defRPr/>
            </a:lvl1pPr>
          </a:lstStyle>
          <a:p>
            <a:endParaRPr lang="en-GB" dirty="0"/>
          </a:p>
        </p:txBody>
      </p:sp>
      <p:sp>
        <p:nvSpPr>
          <p:cNvPr id="6" name="Footer Placeholder 5"/>
          <p:cNvSpPr>
            <a:spLocks noGrp="1"/>
          </p:cNvSpPr>
          <p:nvPr>
            <p:ph type="ftr" sz="quarter" idx="11"/>
          </p:nvPr>
        </p:nvSpPr>
        <p:spPr>
          <a:xfrm>
            <a:off x="649288" y="6327775"/>
            <a:ext cx="6692900" cy="158750"/>
          </a:xfrm>
          <a:prstGeom prst="rect">
            <a:avLst/>
          </a:prstGeom>
        </p:spPr>
        <p:txBody>
          <a:bodyPr/>
          <a:lstStyle>
            <a:lvl1pPr>
              <a:defRPr/>
            </a:lvl1pPr>
          </a:lstStyle>
          <a:p>
            <a:r>
              <a:rPr lang="en-GB" dirty="0"/>
              <a:t>Client name - Event - Presentation title</a:t>
            </a:r>
          </a:p>
        </p:txBody>
      </p:sp>
      <p:sp>
        <p:nvSpPr>
          <p:cNvPr id="7" name="Slide Number Placeholder 6"/>
          <p:cNvSpPr>
            <a:spLocks noGrp="1"/>
          </p:cNvSpPr>
          <p:nvPr>
            <p:ph type="sldNum" sz="quarter" idx="12"/>
          </p:nvPr>
        </p:nvSpPr>
        <p:spPr>
          <a:xfrm>
            <a:off x="649288" y="6486525"/>
            <a:ext cx="2133600" cy="165100"/>
          </a:xfrm>
        </p:spPr>
        <p:txBody>
          <a:bodyPr/>
          <a:lstStyle>
            <a:lvl1pPr>
              <a:defRPr/>
            </a:lvl1pPr>
          </a:lstStyle>
          <a:p>
            <a:r>
              <a:rPr lang="en-GB" dirty="0"/>
              <a:t>Page </a:t>
            </a:r>
            <a:fld id="{35F80087-E30D-472B-BE96-66D8A8FADE10}" type="slidenum">
              <a:rPr lang="en-GB"/>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649288" y="6327775"/>
            <a:ext cx="6692900" cy="158750"/>
          </a:xfrm>
          <a:prstGeom prst="rect">
            <a:avLst/>
          </a:prstGeom>
        </p:spPr>
        <p:txBody>
          <a:bodyPr/>
          <a:lstStyle>
            <a:lvl1pPr>
              <a:defRPr/>
            </a:lvl1pPr>
          </a:lstStyle>
          <a:p>
            <a:r>
              <a:rPr lang="en-GB" dirty="0"/>
              <a:t>Client name - Event - Presentation title</a:t>
            </a:r>
          </a:p>
        </p:txBody>
      </p:sp>
      <p:sp>
        <p:nvSpPr>
          <p:cNvPr id="5" name="Slide Number Placeholder 4"/>
          <p:cNvSpPr>
            <a:spLocks noGrp="1"/>
          </p:cNvSpPr>
          <p:nvPr>
            <p:ph type="sldNum" sz="quarter" idx="12"/>
          </p:nvPr>
        </p:nvSpPr>
        <p:spPr/>
        <p:txBody>
          <a:bodyPr/>
          <a:lstStyle>
            <a:lvl1pPr>
              <a:defRPr/>
            </a:lvl1pPr>
          </a:lstStyle>
          <a:p>
            <a:r>
              <a:rPr lang="en-GB" dirty="0"/>
              <a:t>Page </a:t>
            </a:r>
            <a:fld id="{6069A533-779E-4635-89D9-DC028A3B6620}" type="slidenum">
              <a:rPr lang="en-GB"/>
              <a:pPr/>
              <a:t>‹#›</a:t>
            </a:fld>
            <a:endParaRPr lang="en-GB"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7338" y="6731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87338" y="1820863"/>
            <a:ext cx="8569325" cy="3813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GB" dirty="0" smtClean="0"/>
          </a:p>
        </p:txBody>
      </p:sp>
      <p:sp>
        <p:nvSpPr>
          <p:cNvPr id="1028" name="Rectangle 4"/>
          <p:cNvSpPr>
            <a:spLocks noGrp="1" noChangeArrowheads="1"/>
          </p:cNvSpPr>
          <p:nvPr>
            <p:ph type="dt" sz="half" idx="2"/>
          </p:nvPr>
        </p:nvSpPr>
        <p:spPr bwMode="auto">
          <a:xfrm>
            <a:off x="649288" y="7027863"/>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endParaRPr lang="en-GB" dirty="0"/>
          </a:p>
        </p:txBody>
      </p:sp>
      <p:sp>
        <p:nvSpPr>
          <p:cNvPr id="1030" name="Rectangle 6"/>
          <p:cNvSpPr>
            <a:spLocks noGrp="1" noChangeArrowheads="1"/>
          </p:cNvSpPr>
          <p:nvPr>
            <p:ph type="sldNum" sz="quarter" idx="4"/>
          </p:nvPr>
        </p:nvSpPr>
        <p:spPr bwMode="auto">
          <a:xfrm>
            <a:off x="649288"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b="0">
                <a:solidFill>
                  <a:srgbClr val="ED1A3B"/>
                </a:solidFill>
              </a:defRPr>
            </a:lvl1pPr>
          </a:lstStyle>
          <a:p>
            <a:r>
              <a:rPr lang="en-GB" dirty="0"/>
              <a:t>Page </a:t>
            </a:r>
            <a:fld id="{D124069A-4E20-4CCB-B32D-3FB48A204216}" type="slidenum">
              <a:rPr lang="en-GB"/>
              <a:pPr/>
              <a:t>‹#›</a:t>
            </a:fld>
            <a:endParaRPr lang="en-GB" dirty="0"/>
          </a:p>
        </p:txBody>
      </p:sp>
      <p:sp>
        <p:nvSpPr>
          <p:cNvPr id="1035" name="Freeform 11"/>
          <p:cNvSpPr>
            <a:spLocks noChangeAspect="1"/>
          </p:cNvSpPr>
          <p:nvPr/>
        </p:nvSpPr>
        <p:spPr bwMode="gray">
          <a:xfrm>
            <a:off x="287338"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endParaRPr lang="en-GB" dirty="0"/>
          </a:p>
        </p:txBody>
      </p:sp>
      <p:sp>
        <p:nvSpPr>
          <p:cNvPr id="1036" name="Freeform 12"/>
          <p:cNvSpPr>
            <a:spLocks noChangeAspect="1"/>
          </p:cNvSpPr>
          <p:nvPr/>
        </p:nvSpPr>
        <p:spPr bwMode="gray">
          <a:xfrm>
            <a:off x="287338" y="6247584"/>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endParaRPr lang="en-GB" dirty="0"/>
          </a:p>
        </p:txBody>
      </p:sp>
      <p:sp>
        <p:nvSpPr>
          <p:cNvPr id="10" name="Footer Placeholder 4"/>
          <p:cNvSpPr txBox="1">
            <a:spLocks/>
          </p:cNvSpPr>
          <p:nvPr userDrawn="1"/>
        </p:nvSpPr>
        <p:spPr bwMode="auto">
          <a:xfrm>
            <a:off x="649288"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ED1A3B"/>
                </a:solidFill>
                <a:effectLst/>
                <a:uLnTx/>
                <a:uFillTx/>
                <a:latin typeface="Trebuchet MS" pitchFamily="34" charset="0"/>
                <a:ea typeface="+mn-ea"/>
                <a:cs typeface="+mn-cs"/>
              </a:rPr>
              <a:t>2014 Leadership Conference</a:t>
            </a:r>
            <a:endParaRPr kumimoji="0" lang="en-GB" sz="1000" b="0" i="0" u="none" strike="noStrike" kern="1200" cap="none" spc="0" normalizeH="0" baseline="0" noProof="0" dirty="0">
              <a:ln>
                <a:noFill/>
              </a:ln>
              <a:solidFill>
                <a:srgbClr val="ED1A3B"/>
              </a:solidFill>
              <a:effectLst/>
              <a:uLnTx/>
              <a:uFillTx/>
              <a:latin typeface="Trebuchet MS" pitchFamily="34" charset="0"/>
              <a:ea typeface="+mn-ea"/>
              <a:cs typeface="+mn-cs"/>
            </a:endParaRPr>
          </a:p>
        </p:txBody>
      </p:sp>
      <p:pic>
        <p:nvPicPr>
          <p:cNvPr id="11" name="Picture 10" descr="New-BDO-Logo-2010.jpg"/>
          <p:cNvPicPr>
            <a:picLocks noChangeAspect="1"/>
          </p:cNvPicPr>
          <p:nvPr userDrawn="1"/>
        </p:nvPicPr>
        <p:blipFill>
          <a:blip r:embed="rId7" cstate="print"/>
          <a:stretch>
            <a:fillRect/>
          </a:stretch>
        </p:blipFill>
        <p:spPr>
          <a:xfrm>
            <a:off x="7874363" y="6218387"/>
            <a:ext cx="1010875" cy="4276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54" r:id="rId5"/>
  </p:sldLayoutIdLst>
  <p:transition>
    <p:fade/>
  </p:transition>
  <p:hf hdr="0" dt="0"/>
  <p:txStyles>
    <p:titleStyle>
      <a:lvl1pPr algn="l" rtl="0" eaLnBrk="1" fontAlgn="base" hangingPunct="1">
        <a:lnSpc>
          <a:spcPct val="105000"/>
        </a:lnSpc>
        <a:spcBef>
          <a:spcPct val="0"/>
        </a:spcBef>
        <a:spcAft>
          <a:spcPct val="0"/>
        </a:spcAft>
        <a:defRPr sz="3200" b="1">
          <a:solidFill>
            <a:srgbClr val="ED1A3B"/>
          </a:solidFill>
          <a:latin typeface="+mj-lt"/>
          <a:ea typeface="+mj-ea"/>
          <a:cs typeface="+mj-cs"/>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marL="339725" indent="-339725" algn="l" defTabSz="339725" rtl="0" eaLnBrk="1" fontAlgn="base" hangingPunct="1">
        <a:spcBef>
          <a:spcPct val="20000"/>
        </a:spcBef>
        <a:spcAft>
          <a:spcPct val="0"/>
        </a:spcAft>
        <a:buClr>
          <a:srgbClr val="FF0000"/>
        </a:buClr>
        <a:buFont typeface="Arial" pitchFamily="34" charset="0"/>
        <a:buChar char="•"/>
        <a:defRPr sz="2800">
          <a:solidFill>
            <a:schemeClr val="tx1"/>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defTabSz="627063" rtl="0" eaLnBrk="1" fontAlgn="base" hangingPunct="1">
        <a:spcBef>
          <a:spcPct val="20000"/>
        </a:spcBef>
        <a:spcAft>
          <a:spcPct val="0"/>
        </a:spcAft>
        <a:buClr>
          <a:srgbClr val="FF0000"/>
        </a:buClr>
        <a:buFont typeface="Univers HSBCPB Con 520" pitchFamily="34" charset="0"/>
        <a:buChar char="-"/>
        <a:defRPr sz="2400">
          <a:solidFill>
            <a:schemeClr val="tx1"/>
          </a:solidFill>
          <a:latin typeface="+mn-lt"/>
        </a:defRPr>
      </a:lvl3pPr>
      <a:lvl4pPr marL="971550" indent="-328613" algn="l" rtl="0" eaLnBrk="1" fontAlgn="base" hangingPunct="1">
        <a:spcBef>
          <a:spcPct val="20000"/>
        </a:spcBef>
        <a:spcAft>
          <a:spcPct val="0"/>
        </a:spcAft>
        <a:buClr>
          <a:srgbClr val="FF0000"/>
        </a:buClr>
        <a:buFont typeface="Arial" pitchFamily="34" charset="0"/>
        <a:buChar char="•"/>
        <a:defRPr sz="2000">
          <a:solidFill>
            <a:schemeClr val="tx1"/>
          </a:solidFill>
          <a:latin typeface="+mn-lt"/>
        </a:defRPr>
      </a:lvl4pPr>
      <a:lvl5pPr marL="1301750" indent="-328613" algn="l" rtl="0" eaLnBrk="1" fontAlgn="base" hangingPunct="1">
        <a:spcBef>
          <a:spcPct val="20000"/>
        </a:spcBef>
        <a:spcAft>
          <a:spcPct val="0"/>
        </a:spcAft>
        <a:buClr>
          <a:srgbClr val="FF0000"/>
        </a:buClr>
        <a:buFont typeface="Univers HSBCPB Con 520" pitchFamily="34" charset="0"/>
        <a:buChar char="-"/>
        <a:defRPr sz="1800">
          <a:solidFill>
            <a:schemeClr val="tx1"/>
          </a:solidFill>
          <a:latin typeface="+mn-lt"/>
        </a:defRPr>
      </a:lvl5pPr>
      <a:lvl6pPr marL="1758950" indent="-328613" algn="l" rtl="0" eaLnBrk="1" fontAlgn="base" hangingPunct="1">
        <a:spcBef>
          <a:spcPct val="20000"/>
        </a:spcBef>
        <a:spcAft>
          <a:spcPct val="0"/>
        </a:spcAft>
        <a:buClr>
          <a:srgbClr val="FF0000"/>
        </a:buClr>
        <a:buFont typeface="Arial" pitchFamily="34" charset="0"/>
        <a:buChar char="•"/>
        <a:defRPr sz="1600">
          <a:solidFill>
            <a:schemeClr val="tx1"/>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ctrTitle"/>
          </p:nvPr>
        </p:nvSpPr>
        <p:spPr/>
        <p:txBody>
          <a:bodyPr/>
          <a:lstStyle/>
          <a:p>
            <a:r>
              <a:rPr lang="en-GB" dirty="0" smtClean="0"/>
              <a:t>Driving Understanding With Dashboards</a:t>
            </a:r>
            <a:br>
              <a:rPr lang="en-GB" dirty="0" smtClean="0"/>
            </a:br>
            <a:r>
              <a:rPr lang="en-GB" dirty="0" smtClean="0"/>
              <a:t/>
            </a:r>
            <a:br>
              <a:rPr lang="en-GB" dirty="0" smtClean="0"/>
            </a:br>
            <a:r>
              <a:rPr lang="en-GB" dirty="0"/>
              <a:t/>
            </a:r>
            <a:br>
              <a:rPr lang="en-GB" dirty="0"/>
            </a:br>
            <a:endParaRPr lang="en-GB" dirty="0"/>
          </a:p>
        </p:txBody>
      </p:sp>
      <p:sp>
        <p:nvSpPr>
          <p:cNvPr id="84999" name="Rectangle 7"/>
          <p:cNvSpPr>
            <a:spLocks noGrp="1" noChangeArrowheads="1"/>
          </p:cNvSpPr>
          <p:nvPr>
            <p:ph type="subTitle" idx="1"/>
          </p:nvPr>
        </p:nvSpPr>
        <p:spPr/>
        <p:txBody>
          <a:bodyPr/>
          <a:lstStyle/>
          <a:p>
            <a:r>
              <a:rPr lang="en-GB" dirty="0" smtClean="0"/>
              <a:t>Paul Kelsey</a:t>
            </a:r>
          </a:p>
          <a:p>
            <a:r>
              <a:rPr lang="en-GB" dirty="0" smtClean="0"/>
              <a:t>Senior Assurance Manager</a:t>
            </a:r>
          </a:p>
          <a:p>
            <a:r>
              <a:rPr lang="en-GB" dirty="0" smtClean="0"/>
              <a:t>BDO</a:t>
            </a:r>
          </a:p>
          <a:p>
            <a:endParaRPr lang="en-GB" b="1" dirty="0"/>
          </a:p>
          <a:p>
            <a:endParaRPr lang="en-GB" dirty="0"/>
          </a:p>
          <a:p>
            <a:endParaRPr lang="en-GB"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a:latin typeface="+mj-lt"/>
                <a:ea typeface="+mj-ea"/>
                <a:cs typeface="+mj-cs"/>
              </a:rPr>
              <a:t>Example - </a:t>
            </a:r>
            <a:r>
              <a:rPr lang="en-US" sz="1800" dirty="0" smtClean="0">
                <a:latin typeface="+mj-lt"/>
                <a:ea typeface="+mj-ea"/>
                <a:cs typeface="+mj-cs"/>
              </a:rPr>
              <a:t>http</a:t>
            </a:r>
            <a:r>
              <a:rPr lang="en-US" sz="1800" dirty="0">
                <a:latin typeface="+mj-lt"/>
                <a:ea typeface="+mj-ea"/>
                <a:cs typeface="+mj-cs"/>
              </a:rPr>
              <a:t>://www.uspto.gov/dashboards/patents/main.dashxml</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2893" y="1221821"/>
            <a:ext cx="7538580" cy="4891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a:latin typeface="+mj-lt"/>
                <a:ea typeface="+mj-ea"/>
                <a:cs typeface="+mj-cs"/>
              </a:rPr>
              <a:t>Example - </a:t>
            </a:r>
            <a:r>
              <a:rPr lang="en-US" sz="2000" dirty="0">
                <a:latin typeface="+mj-lt"/>
                <a:ea typeface="+mj-ea"/>
                <a:cs typeface="+mj-cs"/>
              </a:rPr>
              <a:t>http://www.pmmajik.com/simple-pmo-dashboard/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51" y="1820863"/>
            <a:ext cx="8282763" cy="318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89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pPr marL="339725" lvl="1" indent="-339725" defTabSz="339725">
              <a:defRPr/>
            </a:pPr>
            <a:r>
              <a:rPr lang="en-US" sz="3200" dirty="0" smtClean="0">
                <a:solidFill>
                  <a:schemeClr val="bg1"/>
                </a:solidFill>
                <a:latin typeface="+mj-lt"/>
                <a:ea typeface="+mj-ea"/>
                <a:cs typeface="+mj-cs"/>
              </a:rPr>
              <a:t>	Benefits of Dashboards</a:t>
            </a:r>
            <a:endParaRPr lang="en-US" sz="3200" dirty="0">
              <a:solidFill>
                <a:schemeClr val="bg1"/>
              </a:solidFill>
              <a:latin typeface="+mj-lt"/>
              <a:ea typeface="+mj-ea"/>
              <a:cs typeface="+mj-cs"/>
            </a:endParaRPr>
          </a:p>
        </p:txBody>
      </p:sp>
    </p:spTree>
    <p:extLst>
      <p:ext uri="{BB962C8B-B14F-4D97-AF65-F5344CB8AC3E}">
        <p14:creationId xmlns:p14="http://schemas.microsoft.com/office/powerpoint/2010/main" val="378384799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121408"/>
            <a:ext cx="8569325" cy="3813175"/>
          </a:xfrm>
        </p:spPr>
        <p:txBody>
          <a:bodyPr/>
          <a:lstStyle/>
          <a:p>
            <a:pPr marL="0" lvl="1" indent="0" defTabSz="339725">
              <a:lnSpc>
                <a:spcPct val="90000"/>
              </a:lnSpc>
              <a:buClr>
                <a:srgbClr val="FF0000"/>
              </a:buClr>
              <a:buNone/>
              <a:defRPr/>
            </a:pPr>
            <a:r>
              <a:rPr lang="en-US" sz="2400" dirty="0" smtClean="0">
                <a:solidFill>
                  <a:srgbClr val="685040"/>
                </a:solidFill>
              </a:rPr>
              <a:t>Dashboards push the organization to clearly define strategic objectives.</a:t>
            </a:r>
          </a:p>
          <a:p>
            <a:pPr marL="0" lvl="1" indent="0" defTabSz="339725">
              <a:lnSpc>
                <a:spcPct val="90000"/>
              </a:lnSpc>
              <a:buClr>
                <a:srgbClr val="FF0000"/>
              </a:buClr>
              <a:buNone/>
              <a:defRPr/>
            </a:pPr>
            <a:endParaRPr lang="en-US" sz="2400" dirty="0" smtClean="0">
              <a:solidFill>
                <a:srgbClr val="685040"/>
              </a:solidFill>
            </a:endParaRPr>
          </a:p>
          <a:p>
            <a:pPr marL="690562" lvl="2" indent="-342900" defTabSz="339725">
              <a:lnSpc>
                <a:spcPct val="90000"/>
              </a:lnSpc>
              <a:defRPr/>
            </a:pPr>
            <a:r>
              <a:rPr lang="en-US" sz="2200" dirty="0" smtClean="0">
                <a:solidFill>
                  <a:srgbClr val="685040"/>
                </a:solidFill>
              </a:rPr>
              <a:t>What is it that we want to achieve?</a:t>
            </a:r>
          </a:p>
          <a:p>
            <a:pPr marL="690562" lvl="2" indent="-342900" defTabSz="339725">
              <a:lnSpc>
                <a:spcPct val="90000"/>
              </a:lnSpc>
              <a:defRPr/>
            </a:pPr>
            <a:r>
              <a:rPr lang="en-US" sz="2200" dirty="0" smtClean="0">
                <a:solidFill>
                  <a:srgbClr val="685040"/>
                </a:solidFill>
              </a:rPr>
              <a:t>How do we measure whether we are achieving it?</a:t>
            </a:r>
          </a:p>
          <a:p>
            <a:pPr marL="690562" lvl="2" indent="-342900" defTabSz="339725">
              <a:lnSpc>
                <a:spcPct val="90000"/>
              </a:lnSpc>
              <a:defRPr/>
            </a:pPr>
            <a:r>
              <a:rPr lang="en-US" sz="2200" dirty="0" smtClean="0">
                <a:solidFill>
                  <a:srgbClr val="685040"/>
                </a:solidFill>
              </a:rPr>
              <a:t>Are there clearly defined limits of what is unacceptable, acceptable and exceptional?</a:t>
            </a:r>
          </a:p>
          <a:p>
            <a:pPr marL="347662" lvl="2" indent="0" defTabSz="339725">
              <a:lnSpc>
                <a:spcPct val="90000"/>
              </a:lnSpc>
              <a:buNone/>
              <a:defRPr/>
            </a:pPr>
            <a:endParaRPr lang="en-US" sz="2200" dirty="0" smtClean="0">
              <a:solidFill>
                <a:srgbClr val="685040"/>
              </a:solidFill>
            </a:endParaRPr>
          </a:p>
          <a:p>
            <a:pPr marL="457200" lvl="1" indent="-457200" defTabSz="339725">
              <a:lnSpc>
                <a:spcPct val="90000"/>
              </a:lnSpc>
              <a:buClr>
                <a:srgbClr val="FF0000"/>
              </a:buClr>
              <a:buAutoNum type="arabicParenR"/>
              <a:defRPr/>
            </a:pPr>
            <a:endParaRPr lang="en-US" sz="2400" dirty="0" smtClean="0">
              <a:solidFill>
                <a:srgbClr val="685040"/>
              </a:solidFill>
            </a:endParaRP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a:solidFill>
                <a:srgbClr val="685040"/>
              </a:solidFill>
            </a:endParaRPr>
          </a:p>
          <a:p>
            <a:pPr marL="0" lvl="1" indent="0" defTabSz="339725">
              <a:lnSpc>
                <a:spcPct val="90000"/>
              </a:lnSpc>
              <a:buClr>
                <a:srgbClr val="FF0000"/>
              </a:buClr>
              <a:buNone/>
              <a:defRPr/>
            </a:pPr>
            <a:endParaRPr lang="en-US" sz="2400" dirty="0">
              <a:solidFill>
                <a:srgbClr val="685040"/>
              </a:solidFill>
            </a:endParaRP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Benefits of Dashboards</a:t>
            </a:r>
            <a:endParaRPr lang="en-US" sz="3200" dirty="0">
              <a:latin typeface="+mj-lt"/>
              <a:ea typeface="+mj-ea"/>
              <a:cs typeface="+mj-cs"/>
            </a:endParaRPr>
          </a:p>
        </p:txBody>
      </p:sp>
    </p:spTree>
    <p:extLst>
      <p:ext uri="{BB962C8B-B14F-4D97-AF65-F5344CB8AC3E}">
        <p14:creationId xmlns:p14="http://schemas.microsoft.com/office/powerpoint/2010/main" val="310938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366497"/>
            <a:ext cx="8569325" cy="3813175"/>
          </a:xfrm>
        </p:spPr>
        <p:txBody>
          <a:bodyPr/>
          <a:lstStyle/>
          <a:p>
            <a:pPr marL="0" lvl="1" indent="0" defTabSz="339725">
              <a:lnSpc>
                <a:spcPct val="90000"/>
              </a:lnSpc>
              <a:buClr>
                <a:srgbClr val="FF0000"/>
              </a:buClr>
              <a:buNone/>
              <a:defRPr/>
            </a:pPr>
            <a:endParaRPr lang="en-US" sz="2400" dirty="0" smtClean="0">
              <a:solidFill>
                <a:srgbClr val="685040"/>
              </a:solidFill>
            </a:endParaRPr>
          </a:p>
          <a:p>
            <a:pPr marL="457200" lvl="1" indent="-457200" defTabSz="339725">
              <a:lnSpc>
                <a:spcPct val="90000"/>
              </a:lnSpc>
              <a:buClr>
                <a:srgbClr val="FF0000"/>
              </a:buClr>
              <a:buAutoNum type="arabicParenR"/>
              <a:defRPr/>
            </a:pPr>
            <a:endParaRPr lang="en-US" sz="2400" dirty="0" smtClean="0">
              <a:solidFill>
                <a:srgbClr val="685040"/>
              </a:solidFill>
            </a:endParaRP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a:solidFill>
                <a:srgbClr val="685040"/>
              </a:solidFill>
            </a:endParaRPr>
          </a:p>
          <a:p>
            <a:pPr marL="0" lvl="1" indent="0" defTabSz="339725">
              <a:lnSpc>
                <a:spcPct val="90000"/>
              </a:lnSpc>
              <a:buClr>
                <a:srgbClr val="FF0000"/>
              </a:buClr>
              <a:buNone/>
              <a:defRPr/>
            </a:pPr>
            <a:endParaRPr lang="en-US" sz="2400" dirty="0">
              <a:solidFill>
                <a:srgbClr val="685040"/>
              </a:solidFill>
            </a:endParaRP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Benefits of Dashboards</a:t>
            </a:r>
            <a:endParaRPr lang="en-US" sz="3200" dirty="0">
              <a:latin typeface="+mj-lt"/>
              <a:ea typeface="+mj-ea"/>
              <a:cs typeface="+mj-cs"/>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496"/>
          <a:stretch/>
        </p:blipFill>
        <p:spPr bwMode="auto">
          <a:xfrm>
            <a:off x="159929" y="1644650"/>
            <a:ext cx="8207991" cy="3199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650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121408"/>
            <a:ext cx="8569325" cy="3813175"/>
          </a:xfrm>
        </p:spPr>
        <p:txBody>
          <a:bodyPr/>
          <a:lstStyle/>
          <a:p>
            <a:pPr marL="0" lvl="1" indent="0" defTabSz="339725">
              <a:lnSpc>
                <a:spcPct val="90000"/>
              </a:lnSpc>
              <a:buClr>
                <a:srgbClr val="FF0000"/>
              </a:buClr>
              <a:buNone/>
              <a:defRPr/>
            </a:pPr>
            <a:r>
              <a:rPr lang="en-US" sz="2400" dirty="0" smtClean="0">
                <a:solidFill>
                  <a:srgbClr val="685040"/>
                </a:solidFill>
              </a:rPr>
              <a:t>Dashboards encourage timely strategic refinement.</a:t>
            </a:r>
          </a:p>
          <a:p>
            <a:pPr marL="0" lvl="1" indent="0" defTabSz="339725">
              <a:lnSpc>
                <a:spcPct val="90000"/>
              </a:lnSpc>
              <a:buClr>
                <a:srgbClr val="FF0000"/>
              </a:buClr>
              <a:buNone/>
              <a:defRPr/>
            </a:pPr>
            <a:endParaRPr lang="en-US" sz="2400" dirty="0" smtClean="0">
              <a:solidFill>
                <a:srgbClr val="685040"/>
              </a:solidFill>
            </a:endParaRPr>
          </a:p>
          <a:p>
            <a:pPr marL="690562" lvl="2" indent="-342900" defTabSz="339725">
              <a:lnSpc>
                <a:spcPct val="90000"/>
              </a:lnSpc>
              <a:defRPr/>
            </a:pPr>
            <a:r>
              <a:rPr lang="en-US" sz="2200" dirty="0" smtClean="0">
                <a:solidFill>
                  <a:srgbClr val="685040"/>
                </a:solidFill>
              </a:rPr>
              <a:t>Clear focus on core objectives helps avoid chasing distractions.</a:t>
            </a:r>
          </a:p>
          <a:p>
            <a:pPr marL="690562" lvl="2" indent="-342900" defTabSz="339725">
              <a:lnSpc>
                <a:spcPct val="90000"/>
              </a:lnSpc>
              <a:defRPr/>
            </a:pPr>
            <a:r>
              <a:rPr lang="en-US" sz="2200" dirty="0" smtClean="0">
                <a:solidFill>
                  <a:srgbClr val="685040"/>
                </a:solidFill>
              </a:rPr>
              <a:t>The better understood the present results are, the more quickly and effectively we can fine tune our performance.</a:t>
            </a:r>
          </a:p>
          <a:p>
            <a:pPr marL="347662" lvl="2" indent="0" defTabSz="339725">
              <a:lnSpc>
                <a:spcPct val="90000"/>
              </a:lnSpc>
              <a:buNone/>
              <a:defRPr/>
            </a:pPr>
            <a:endParaRPr lang="en-US" sz="2200" dirty="0" smtClean="0">
              <a:solidFill>
                <a:srgbClr val="685040"/>
              </a:solidFill>
            </a:endParaRPr>
          </a:p>
          <a:p>
            <a:pPr marL="457200" lvl="1" indent="-457200" defTabSz="339725">
              <a:lnSpc>
                <a:spcPct val="90000"/>
              </a:lnSpc>
              <a:buClr>
                <a:srgbClr val="FF0000"/>
              </a:buClr>
              <a:buAutoNum type="arabicParenR"/>
              <a:defRPr/>
            </a:pPr>
            <a:endParaRPr lang="en-US" sz="2400" dirty="0" smtClean="0">
              <a:solidFill>
                <a:srgbClr val="685040"/>
              </a:solidFill>
            </a:endParaRP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a:solidFill>
                <a:srgbClr val="685040"/>
              </a:solidFill>
            </a:endParaRPr>
          </a:p>
          <a:p>
            <a:pPr marL="0" lvl="1" indent="0" defTabSz="339725">
              <a:lnSpc>
                <a:spcPct val="90000"/>
              </a:lnSpc>
              <a:buClr>
                <a:srgbClr val="FF0000"/>
              </a:buClr>
              <a:buNone/>
              <a:defRPr/>
            </a:pPr>
            <a:endParaRPr lang="en-US" sz="2400" dirty="0">
              <a:solidFill>
                <a:srgbClr val="685040"/>
              </a:solidFill>
            </a:endParaRP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Benefits of Dashboards</a:t>
            </a:r>
            <a:endParaRPr lang="en-US" sz="3200" dirty="0">
              <a:latin typeface="+mj-lt"/>
              <a:ea typeface="+mj-ea"/>
              <a:cs typeface="+mj-cs"/>
            </a:endParaRPr>
          </a:p>
        </p:txBody>
      </p:sp>
    </p:spTree>
    <p:extLst>
      <p:ext uri="{BB962C8B-B14F-4D97-AF65-F5344CB8AC3E}">
        <p14:creationId xmlns:p14="http://schemas.microsoft.com/office/powerpoint/2010/main" val="1157099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366497"/>
            <a:ext cx="8569325" cy="3813175"/>
          </a:xfrm>
        </p:spPr>
        <p:txBody>
          <a:bodyPr/>
          <a:lstStyle/>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a:solidFill>
                <a:srgbClr val="685040"/>
              </a:solidFill>
            </a:endParaRPr>
          </a:p>
          <a:p>
            <a:pPr marL="0" lvl="1" indent="0" defTabSz="339725">
              <a:lnSpc>
                <a:spcPct val="90000"/>
              </a:lnSpc>
              <a:buClr>
                <a:srgbClr val="FF0000"/>
              </a:buClr>
              <a:buNone/>
              <a:defRPr/>
            </a:pPr>
            <a:endParaRPr lang="en-US" sz="2400" dirty="0">
              <a:solidFill>
                <a:srgbClr val="685040"/>
              </a:solidFill>
            </a:endParaRP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Benefits of Dashboards</a:t>
            </a:r>
            <a:endParaRPr lang="en-US" sz="3200" dirty="0">
              <a:latin typeface="+mj-lt"/>
              <a:ea typeface="+mj-ea"/>
              <a:cs typeface="+mj-cs"/>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04" r="8637"/>
          <a:stretch/>
        </p:blipFill>
        <p:spPr bwMode="auto">
          <a:xfrm>
            <a:off x="628651" y="1059214"/>
            <a:ext cx="6562724" cy="5601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950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121408"/>
            <a:ext cx="8569325" cy="3813175"/>
          </a:xfrm>
        </p:spPr>
        <p:txBody>
          <a:bodyPr/>
          <a:lstStyle/>
          <a:p>
            <a:pPr marL="0" lvl="1" indent="0" defTabSz="339725">
              <a:lnSpc>
                <a:spcPct val="90000"/>
              </a:lnSpc>
              <a:buClr>
                <a:srgbClr val="FF0000"/>
              </a:buClr>
              <a:buNone/>
              <a:defRPr/>
            </a:pPr>
            <a:r>
              <a:rPr lang="en-US" sz="2400" dirty="0" smtClean="0">
                <a:solidFill>
                  <a:srgbClr val="685040"/>
                </a:solidFill>
              </a:rPr>
              <a:t>Dashboards increase insight and understanding</a:t>
            </a:r>
          </a:p>
          <a:p>
            <a:pPr marL="0" lvl="1" indent="0" defTabSz="339725">
              <a:lnSpc>
                <a:spcPct val="90000"/>
              </a:lnSpc>
              <a:buClr>
                <a:srgbClr val="FF0000"/>
              </a:buClr>
              <a:buNone/>
              <a:defRPr/>
            </a:pPr>
            <a:endParaRPr lang="en-US" sz="2400" dirty="0" smtClean="0">
              <a:solidFill>
                <a:srgbClr val="685040"/>
              </a:solidFill>
            </a:endParaRPr>
          </a:p>
          <a:p>
            <a:pPr marL="690562" lvl="2" indent="-342900" defTabSz="339725">
              <a:lnSpc>
                <a:spcPct val="90000"/>
              </a:lnSpc>
              <a:defRPr/>
            </a:pPr>
            <a:r>
              <a:rPr lang="en-US" sz="2200" dirty="0" smtClean="0">
                <a:solidFill>
                  <a:srgbClr val="685040"/>
                </a:solidFill>
              </a:rPr>
              <a:t>By focusing attention on the critical factors</a:t>
            </a:r>
          </a:p>
          <a:p>
            <a:pPr marL="690562" lvl="2" indent="-342900" defTabSz="339725">
              <a:lnSpc>
                <a:spcPct val="90000"/>
              </a:lnSpc>
              <a:defRPr/>
            </a:pPr>
            <a:r>
              <a:rPr lang="en-US" sz="2200" dirty="0" smtClean="0">
                <a:solidFill>
                  <a:srgbClr val="685040"/>
                </a:solidFill>
              </a:rPr>
              <a:t>By better engaging non-accountants – not only because a page of numbers may be off-putting or daunting but also because many see a financial report and think it’s just the accountants who need to care about that information</a:t>
            </a:r>
          </a:p>
          <a:p>
            <a:pPr marL="690562" lvl="2" indent="-342900" defTabSz="339725">
              <a:lnSpc>
                <a:spcPct val="90000"/>
              </a:lnSpc>
              <a:defRPr/>
            </a:pPr>
            <a:r>
              <a:rPr lang="en-US" sz="2200" dirty="0" smtClean="0">
                <a:solidFill>
                  <a:srgbClr val="685040"/>
                </a:solidFill>
              </a:rPr>
              <a:t>By combining financial and operational data in ways the financial statements often cannot</a:t>
            </a:r>
          </a:p>
          <a:p>
            <a:pPr marL="347662" lvl="2" indent="0" defTabSz="339725">
              <a:lnSpc>
                <a:spcPct val="90000"/>
              </a:lnSpc>
              <a:buNone/>
              <a:defRPr/>
            </a:pPr>
            <a:endParaRPr lang="en-US" sz="2200" dirty="0" smtClean="0">
              <a:solidFill>
                <a:srgbClr val="685040"/>
              </a:solidFill>
            </a:endParaRPr>
          </a:p>
          <a:p>
            <a:pPr marL="457200" lvl="1" indent="-457200" defTabSz="339725">
              <a:lnSpc>
                <a:spcPct val="90000"/>
              </a:lnSpc>
              <a:buClr>
                <a:srgbClr val="FF0000"/>
              </a:buClr>
              <a:buAutoNum type="arabicParenR"/>
              <a:defRPr/>
            </a:pPr>
            <a:endParaRPr lang="en-US" sz="2400" dirty="0" smtClean="0">
              <a:solidFill>
                <a:srgbClr val="685040"/>
              </a:solidFill>
            </a:endParaRP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a:solidFill>
                <a:srgbClr val="685040"/>
              </a:solidFill>
            </a:endParaRPr>
          </a:p>
          <a:p>
            <a:pPr marL="0" lvl="1" indent="0" defTabSz="339725">
              <a:lnSpc>
                <a:spcPct val="90000"/>
              </a:lnSpc>
              <a:buClr>
                <a:srgbClr val="FF0000"/>
              </a:buClr>
              <a:buNone/>
              <a:defRPr/>
            </a:pPr>
            <a:endParaRPr lang="en-US" sz="2400" dirty="0">
              <a:solidFill>
                <a:srgbClr val="685040"/>
              </a:solidFill>
            </a:endParaRP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Benefits of Dashboards</a:t>
            </a:r>
            <a:endParaRPr lang="en-US" sz="3200" dirty="0">
              <a:latin typeface="+mj-lt"/>
              <a:ea typeface="+mj-ea"/>
              <a:cs typeface="+mj-cs"/>
            </a:endParaRPr>
          </a:p>
        </p:txBody>
      </p:sp>
    </p:spTree>
    <p:extLst>
      <p:ext uri="{BB962C8B-B14F-4D97-AF65-F5344CB8AC3E}">
        <p14:creationId xmlns:p14="http://schemas.microsoft.com/office/powerpoint/2010/main" val="1619913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366497"/>
            <a:ext cx="8569325" cy="3813175"/>
          </a:xfrm>
        </p:spPr>
        <p:txBody>
          <a:bodyPr/>
          <a:lstStyle/>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a:solidFill>
                <a:srgbClr val="685040"/>
              </a:solidFill>
            </a:endParaRPr>
          </a:p>
          <a:p>
            <a:pPr marL="0" lvl="1" indent="0" defTabSz="339725">
              <a:lnSpc>
                <a:spcPct val="90000"/>
              </a:lnSpc>
              <a:buClr>
                <a:srgbClr val="FF0000"/>
              </a:buClr>
              <a:buNone/>
              <a:defRPr/>
            </a:pPr>
            <a:endParaRPr lang="en-US" sz="2400" dirty="0">
              <a:solidFill>
                <a:srgbClr val="685040"/>
              </a:solidFill>
            </a:endParaRP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Benefits of Dashboards</a:t>
            </a:r>
            <a:endParaRPr lang="en-US" sz="3200" dirty="0">
              <a:latin typeface="+mj-lt"/>
              <a:ea typeface="+mj-ea"/>
              <a:cs typeface="+mj-cs"/>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28" y="1208775"/>
            <a:ext cx="6219645" cy="51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445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121408"/>
            <a:ext cx="8569325" cy="3813175"/>
          </a:xfrm>
        </p:spPr>
        <p:txBody>
          <a:bodyPr/>
          <a:lstStyle/>
          <a:p>
            <a:pPr marL="0" lvl="1" indent="0" defTabSz="339725">
              <a:lnSpc>
                <a:spcPct val="90000"/>
              </a:lnSpc>
              <a:buClr>
                <a:srgbClr val="FF0000"/>
              </a:buClr>
              <a:buNone/>
              <a:defRPr/>
            </a:pPr>
            <a:r>
              <a:rPr lang="en-US" sz="2400" dirty="0" smtClean="0">
                <a:solidFill>
                  <a:srgbClr val="685040"/>
                </a:solidFill>
              </a:rPr>
              <a:t>Dashboards increase results</a:t>
            </a:r>
          </a:p>
          <a:p>
            <a:pPr marL="0" lvl="1" indent="0" defTabSz="339725">
              <a:lnSpc>
                <a:spcPct val="90000"/>
              </a:lnSpc>
              <a:buClr>
                <a:srgbClr val="FF0000"/>
              </a:buClr>
              <a:buNone/>
              <a:defRPr/>
            </a:pPr>
            <a:endParaRPr lang="en-US" sz="2400" dirty="0" smtClean="0">
              <a:solidFill>
                <a:srgbClr val="685040"/>
              </a:solidFill>
            </a:endParaRPr>
          </a:p>
          <a:p>
            <a:pPr marL="690562" lvl="2" indent="-342900" defTabSz="339725">
              <a:lnSpc>
                <a:spcPct val="90000"/>
              </a:lnSpc>
              <a:defRPr/>
            </a:pPr>
            <a:r>
              <a:rPr lang="en-US" sz="2200" dirty="0" smtClean="0">
                <a:solidFill>
                  <a:srgbClr val="685040"/>
                </a:solidFill>
              </a:rPr>
              <a:t>That which we measure gets done first and best</a:t>
            </a:r>
          </a:p>
          <a:p>
            <a:pPr marL="690562" lvl="2" indent="-342900" defTabSz="339725">
              <a:lnSpc>
                <a:spcPct val="90000"/>
              </a:lnSpc>
              <a:defRPr/>
            </a:pPr>
            <a:r>
              <a:rPr lang="en-US" sz="2200" dirty="0" smtClean="0">
                <a:solidFill>
                  <a:srgbClr val="685040"/>
                </a:solidFill>
              </a:rPr>
              <a:t>That which we don’t measure may not get done and probably will not get done well.  More importantly, we likely won’t realize it in a timely manner.</a:t>
            </a:r>
          </a:p>
          <a:p>
            <a:pPr marL="347662" lvl="2" indent="0" defTabSz="339725">
              <a:lnSpc>
                <a:spcPct val="90000"/>
              </a:lnSpc>
              <a:buNone/>
              <a:defRPr/>
            </a:pPr>
            <a:endParaRPr lang="en-US" sz="2200" dirty="0" smtClean="0">
              <a:solidFill>
                <a:srgbClr val="685040"/>
              </a:solidFill>
            </a:endParaRPr>
          </a:p>
          <a:p>
            <a:pPr marL="457200" lvl="1" indent="-457200" defTabSz="339725">
              <a:lnSpc>
                <a:spcPct val="90000"/>
              </a:lnSpc>
              <a:buClr>
                <a:srgbClr val="FF0000"/>
              </a:buClr>
              <a:buAutoNum type="arabicParenR"/>
              <a:defRPr/>
            </a:pPr>
            <a:endParaRPr lang="en-US" sz="2400" dirty="0" smtClean="0">
              <a:solidFill>
                <a:srgbClr val="685040"/>
              </a:solidFill>
            </a:endParaRP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a:solidFill>
                <a:srgbClr val="685040"/>
              </a:solidFill>
            </a:endParaRPr>
          </a:p>
          <a:p>
            <a:pPr marL="0" lvl="1" indent="0" defTabSz="339725">
              <a:lnSpc>
                <a:spcPct val="90000"/>
              </a:lnSpc>
              <a:buClr>
                <a:srgbClr val="FF0000"/>
              </a:buClr>
              <a:buNone/>
              <a:defRPr/>
            </a:pPr>
            <a:endParaRPr lang="en-US" sz="2400" dirty="0">
              <a:solidFill>
                <a:srgbClr val="685040"/>
              </a:solidFill>
            </a:endParaRP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Benefits of Dashboards</a:t>
            </a:r>
            <a:endParaRPr lang="en-US" sz="3200" dirty="0">
              <a:latin typeface="+mj-lt"/>
              <a:ea typeface="+mj-ea"/>
              <a:cs typeface="+mj-cs"/>
            </a:endParaRPr>
          </a:p>
        </p:txBody>
      </p:sp>
    </p:spTree>
    <p:extLst>
      <p:ext uri="{BB962C8B-B14F-4D97-AF65-F5344CB8AC3E}">
        <p14:creationId xmlns:p14="http://schemas.microsoft.com/office/powerpoint/2010/main" val="2301385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Objectives</a:t>
            </a:r>
            <a:endParaRPr lang="en-US" dirty="0" smtClean="0"/>
          </a:p>
        </p:txBody>
      </p:sp>
      <p:sp>
        <p:nvSpPr>
          <p:cNvPr id="3" name="Content Placeholder 2"/>
          <p:cNvSpPr>
            <a:spLocks noGrp="1"/>
          </p:cNvSpPr>
          <p:nvPr>
            <p:ph idx="1"/>
          </p:nvPr>
        </p:nvSpPr>
        <p:spPr>
          <a:xfrm>
            <a:off x="287338" y="1295400"/>
            <a:ext cx="8569325" cy="3813175"/>
          </a:xfrm>
        </p:spPr>
        <p:txBody>
          <a:bodyPr/>
          <a:lstStyle/>
          <a:p>
            <a:pPr marL="339725" lvl="1" indent="-339725" defTabSz="339725" eaLnBrk="1" hangingPunct="1">
              <a:lnSpc>
                <a:spcPct val="90000"/>
              </a:lnSpc>
              <a:buClr>
                <a:srgbClr val="FF0000"/>
              </a:buClr>
              <a:buFont typeface="Arial" pitchFamily="34" charset="0"/>
              <a:buChar char="•"/>
              <a:defRPr/>
            </a:pPr>
            <a:endParaRPr lang="en-US" sz="2400" dirty="0" smtClean="0">
              <a:solidFill>
                <a:srgbClr val="685040"/>
              </a:solidFill>
              <a:ea typeface="+mn-ea"/>
              <a:cs typeface="+mn-cs"/>
            </a:endParaRPr>
          </a:p>
          <a:p>
            <a:pPr marL="339725" lvl="1" indent="-339725" defTabSz="339725">
              <a:lnSpc>
                <a:spcPct val="90000"/>
              </a:lnSpc>
              <a:buClr>
                <a:srgbClr val="FF0000"/>
              </a:buClr>
              <a:buFont typeface="Arial" pitchFamily="34" charset="0"/>
              <a:buChar char="•"/>
              <a:defRPr/>
            </a:pPr>
            <a:r>
              <a:rPr lang="en-US" sz="2400" dirty="0">
                <a:solidFill>
                  <a:srgbClr val="685040"/>
                </a:solidFill>
              </a:rPr>
              <a:t>Consider frequent weaknesses in traditional reporting</a:t>
            </a:r>
          </a:p>
          <a:p>
            <a:pPr marL="339725" lvl="1" indent="-339725" defTabSz="339725">
              <a:lnSpc>
                <a:spcPct val="90000"/>
              </a:lnSpc>
              <a:buClr>
                <a:srgbClr val="FF0000"/>
              </a:buClr>
              <a:buFont typeface="Arial" pitchFamily="34" charset="0"/>
              <a:buChar char="•"/>
              <a:defRPr/>
            </a:pPr>
            <a:endParaRPr lang="en-US" sz="2400" dirty="0" smtClean="0">
              <a:solidFill>
                <a:srgbClr val="685040"/>
              </a:solidFill>
            </a:endParaRPr>
          </a:p>
          <a:p>
            <a:pPr marL="339725" lvl="1" indent="-339725" defTabSz="339725">
              <a:lnSpc>
                <a:spcPct val="90000"/>
              </a:lnSpc>
              <a:buClr>
                <a:srgbClr val="FF0000"/>
              </a:buClr>
              <a:buFont typeface="Arial" pitchFamily="34" charset="0"/>
              <a:buChar char="•"/>
              <a:defRPr/>
            </a:pPr>
            <a:r>
              <a:rPr lang="en-US" sz="2400" dirty="0" smtClean="0">
                <a:solidFill>
                  <a:srgbClr val="685040"/>
                </a:solidFill>
              </a:rPr>
              <a:t>Define dashboard</a:t>
            </a:r>
          </a:p>
          <a:p>
            <a:pPr marL="0" lvl="1" indent="0" defTabSz="339725">
              <a:lnSpc>
                <a:spcPct val="90000"/>
              </a:lnSpc>
              <a:buClr>
                <a:srgbClr val="FF0000"/>
              </a:buClr>
              <a:buNone/>
              <a:defRPr/>
            </a:pPr>
            <a:endParaRPr lang="en-US" sz="2400" dirty="0" smtClean="0">
              <a:solidFill>
                <a:srgbClr val="685040"/>
              </a:solidFill>
            </a:endParaRPr>
          </a:p>
          <a:p>
            <a:pPr marL="339725" lvl="1" indent="-339725" defTabSz="339725">
              <a:lnSpc>
                <a:spcPct val="90000"/>
              </a:lnSpc>
              <a:buClr>
                <a:srgbClr val="FF0000"/>
              </a:buClr>
              <a:buFont typeface="Arial" pitchFamily="34" charset="0"/>
              <a:buChar char="•"/>
              <a:defRPr/>
            </a:pPr>
            <a:r>
              <a:rPr lang="en-US" sz="2400" dirty="0" smtClean="0">
                <a:solidFill>
                  <a:srgbClr val="685040"/>
                </a:solidFill>
              </a:rPr>
              <a:t>Discuss the benefits and challenges of dashboards</a:t>
            </a:r>
          </a:p>
          <a:p>
            <a:pPr marL="0" lvl="1" indent="0" defTabSz="339725">
              <a:lnSpc>
                <a:spcPct val="90000"/>
              </a:lnSpc>
              <a:buClr>
                <a:srgbClr val="FF0000"/>
              </a:buClr>
              <a:buNone/>
              <a:defRPr/>
            </a:pPr>
            <a:r>
              <a:rPr lang="en-US" sz="2400" dirty="0" smtClean="0">
                <a:solidFill>
                  <a:srgbClr val="685040"/>
                </a:solidFill>
              </a:rPr>
              <a:t> </a:t>
            </a:r>
          </a:p>
          <a:p>
            <a:pPr marL="339725" lvl="1" indent="-339725" defTabSz="339725">
              <a:lnSpc>
                <a:spcPct val="90000"/>
              </a:lnSpc>
              <a:buClr>
                <a:srgbClr val="FF0000"/>
              </a:buClr>
              <a:buFont typeface="Arial" pitchFamily="34" charset="0"/>
              <a:buChar char="•"/>
              <a:defRPr/>
            </a:pPr>
            <a:r>
              <a:rPr lang="en-US" sz="2400" dirty="0" smtClean="0">
                <a:solidFill>
                  <a:srgbClr val="685040"/>
                </a:solidFill>
              </a:rPr>
              <a:t>Outline key features of effective dashboards and considerations for getting started</a:t>
            </a:r>
          </a:p>
          <a:p>
            <a:pPr marL="339725" lvl="1" indent="-339725" defTabSz="339725">
              <a:lnSpc>
                <a:spcPct val="90000"/>
              </a:lnSpc>
              <a:buClr>
                <a:srgbClr val="FF0000"/>
              </a:buClr>
              <a:buFont typeface="Arial" pitchFamily="34" charset="0"/>
              <a:buChar char="•"/>
              <a:defRPr/>
            </a:pPr>
            <a:endParaRPr lang="en-US" sz="2400" dirty="0" smtClean="0">
              <a:solidFill>
                <a:srgbClr val="685040"/>
              </a:solidFill>
            </a:endParaRPr>
          </a:p>
          <a:p>
            <a:pPr marL="339725" lvl="1" indent="-339725" defTabSz="339725">
              <a:lnSpc>
                <a:spcPct val="90000"/>
              </a:lnSpc>
              <a:buClr>
                <a:srgbClr val="FF0000"/>
              </a:buClr>
              <a:buFont typeface="Arial" pitchFamily="34" charset="0"/>
              <a:buChar char="•"/>
              <a:defRPr/>
            </a:pPr>
            <a:r>
              <a:rPr lang="en-US" sz="2400" dirty="0" smtClean="0">
                <a:solidFill>
                  <a:srgbClr val="685040"/>
                </a:solidFill>
              </a:rPr>
              <a:t>Demonstrate creation of the classic speedometer image in</a:t>
            </a:r>
          </a:p>
          <a:p>
            <a:pPr marL="0" lvl="1" indent="0" defTabSz="339725">
              <a:lnSpc>
                <a:spcPct val="90000"/>
              </a:lnSpc>
              <a:buClr>
                <a:srgbClr val="FF0000"/>
              </a:buClr>
              <a:buNone/>
              <a:defRPr/>
            </a:pPr>
            <a:r>
              <a:rPr lang="en-US" sz="2400" dirty="0" smtClean="0">
                <a:solidFill>
                  <a:srgbClr val="685040"/>
                </a:solidFill>
              </a:rPr>
              <a:t>	Excel</a:t>
            </a:r>
          </a:p>
          <a:p>
            <a:pPr marL="0" indent="0">
              <a:lnSpc>
                <a:spcPct val="90000"/>
              </a:lnSpc>
              <a:buNone/>
              <a:defRPr/>
            </a:pPr>
            <a:endParaRPr lang="en-US" sz="2400" b="1" dirty="0" smtClean="0">
              <a:solidFill>
                <a:srgbClr val="685040"/>
              </a:solidFill>
              <a:latin typeface="Calibri" pitchFamily="34" charset="0"/>
              <a:cs typeface="Arial" pitchFamily="34" charset="0"/>
            </a:endParaRPr>
          </a:p>
        </p:txBody>
      </p:sp>
    </p:spTree>
    <p:extLst>
      <p:ext uri="{BB962C8B-B14F-4D97-AF65-F5344CB8AC3E}">
        <p14:creationId xmlns:p14="http://schemas.microsoft.com/office/powerpoint/2010/main" val="34187547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366497"/>
            <a:ext cx="8569325" cy="3813175"/>
          </a:xfrm>
        </p:spPr>
        <p:txBody>
          <a:bodyPr/>
          <a:lstStyle/>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a:solidFill>
                <a:srgbClr val="685040"/>
              </a:solidFill>
            </a:endParaRPr>
          </a:p>
          <a:p>
            <a:pPr marL="0" lvl="1" indent="0" defTabSz="339725">
              <a:lnSpc>
                <a:spcPct val="90000"/>
              </a:lnSpc>
              <a:buClr>
                <a:srgbClr val="FF0000"/>
              </a:buClr>
              <a:buNone/>
              <a:defRPr/>
            </a:pPr>
            <a:endParaRPr lang="en-US" sz="2400" dirty="0">
              <a:solidFill>
                <a:srgbClr val="685040"/>
              </a:solidFill>
            </a:endParaRP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Benefits of Dashboards</a:t>
            </a:r>
            <a:endParaRPr lang="en-US" sz="3200" dirty="0">
              <a:latin typeface="+mj-lt"/>
              <a:ea typeface="+mj-ea"/>
              <a:cs typeface="+mj-cs"/>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285875"/>
            <a:ext cx="83248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258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pPr marL="339725" lvl="1" indent="-339725" defTabSz="339725">
              <a:defRPr/>
            </a:pPr>
            <a:r>
              <a:rPr lang="en-US" sz="3200" dirty="0" smtClean="0">
                <a:solidFill>
                  <a:schemeClr val="bg1"/>
                </a:solidFill>
                <a:latin typeface="+mj-lt"/>
                <a:ea typeface="+mj-ea"/>
                <a:cs typeface="+mj-cs"/>
              </a:rPr>
              <a:t>Challenges of Dashboards</a:t>
            </a:r>
            <a:endParaRPr lang="en-US" sz="3200" dirty="0">
              <a:solidFill>
                <a:schemeClr val="bg1"/>
              </a:solidFill>
              <a:latin typeface="+mj-lt"/>
              <a:ea typeface="+mj-ea"/>
              <a:cs typeface="+mj-cs"/>
            </a:endParaRPr>
          </a:p>
        </p:txBody>
      </p:sp>
    </p:spTree>
    <p:extLst>
      <p:ext uri="{BB962C8B-B14F-4D97-AF65-F5344CB8AC3E}">
        <p14:creationId xmlns:p14="http://schemas.microsoft.com/office/powerpoint/2010/main" val="231562284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121408"/>
            <a:ext cx="8569325" cy="3813175"/>
          </a:xfrm>
        </p:spPr>
        <p:txBody>
          <a:bodyPr/>
          <a:lstStyle/>
          <a:p>
            <a:pPr marL="347662" lvl="2" indent="0" defTabSz="339725">
              <a:lnSpc>
                <a:spcPct val="90000"/>
              </a:lnSpc>
              <a:buNone/>
              <a:defRPr/>
            </a:pPr>
            <a:endParaRPr lang="en-US" sz="2200" dirty="0" smtClean="0">
              <a:solidFill>
                <a:srgbClr val="685040"/>
              </a:solidFill>
            </a:endParaRPr>
          </a:p>
          <a:p>
            <a:pPr marL="690562" lvl="2" indent="-342900" defTabSz="339725">
              <a:lnSpc>
                <a:spcPct val="90000"/>
              </a:lnSpc>
              <a:defRPr/>
            </a:pPr>
            <a:r>
              <a:rPr lang="en-US" sz="2200" dirty="0" smtClean="0">
                <a:solidFill>
                  <a:srgbClr val="685040"/>
                </a:solidFill>
              </a:rPr>
              <a:t>Deciding what to track and how to track it may be difficult</a:t>
            </a:r>
          </a:p>
          <a:p>
            <a:pPr marL="690562" lvl="2" indent="-342900" defTabSz="339725">
              <a:lnSpc>
                <a:spcPct val="90000"/>
              </a:lnSpc>
              <a:defRPr/>
            </a:pPr>
            <a:endParaRPr lang="en-US" sz="2200" dirty="0" smtClean="0">
              <a:solidFill>
                <a:srgbClr val="685040"/>
              </a:solidFill>
            </a:endParaRPr>
          </a:p>
          <a:p>
            <a:pPr marL="690562" lvl="2" indent="-342900" defTabSz="339725">
              <a:lnSpc>
                <a:spcPct val="90000"/>
              </a:lnSpc>
              <a:defRPr/>
            </a:pPr>
            <a:r>
              <a:rPr lang="en-US" sz="2200" dirty="0" smtClean="0">
                <a:solidFill>
                  <a:srgbClr val="685040"/>
                </a:solidFill>
              </a:rPr>
              <a:t>Ideally, dashboards need to be automated or at the very least require minimal manual effort.  Often this means getting more than one system to share data.</a:t>
            </a:r>
          </a:p>
          <a:p>
            <a:pPr marL="690562" lvl="2" indent="-342900" defTabSz="339725">
              <a:lnSpc>
                <a:spcPct val="90000"/>
              </a:lnSpc>
              <a:defRPr/>
            </a:pPr>
            <a:endParaRPr lang="en-US" sz="2200" dirty="0" smtClean="0">
              <a:solidFill>
                <a:srgbClr val="685040"/>
              </a:solidFill>
            </a:endParaRPr>
          </a:p>
          <a:p>
            <a:pPr marL="690562" lvl="2" indent="-342900" defTabSz="339725">
              <a:lnSpc>
                <a:spcPct val="90000"/>
              </a:lnSpc>
              <a:defRPr/>
            </a:pPr>
            <a:r>
              <a:rPr lang="en-US" sz="2200" dirty="0" smtClean="0">
                <a:solidFill>
                  <a:srgbClr val="685040"/>
                </a:solidFill>
              </a:rPr>
              <a:t>To be useful, the data must be accurate and timely</a:t>
            </a:r>
          </a:p>
          <a:p>
            <a:pPr marL="690562" lvl="2" indent="-342900" defTabSz="339725">
              <a:lnSpc>
                <a:spcPct val="90000"/>
              </a:lnSpc>
              <a:defRPr/>
            </a:pPr>
            <a:endParaRPr lang="en-US" sz="2200" dirty="0" smtClean="0">
              <a:solidFill>
                <a:srgbClr val="685040"/>
              </a:solidFill>
            </a:endParaRPr>
          </a:p>
          <a:p>
            <a:pPr marL="690562" lvl="2" indent="-342900" defTabSz="339725">
              <a:lnSpc>
                <a:spcPct val="90000"/>
              </a:lnSpc>
              <a:defRPr/>
            </a:pPr>
            <a:r>
              <a:rPr lang="en-US" sz="2200" dirty="0" smtClean="0">
                <a:solidFill>
                  <a:srgbClr val="685040"/>
                </a:solidFill>
              </a:rPr>
              <a:t>Customized automated options can be expensive  </a:t>
            </a:r>
          </a:p>
          <a:p>
            <a:pPr marL="347662" lvl="2" indent="0" defTabSz="339725">
              <a:lnSpc>
                <a:spcPct val="90000"/>
              </a:lnSpc>
              <a:buNone/>
              <a:defRPr/>
            </a:pPr>
            <a:endParaRPr lang="en-US" sz="2200" dirty="0">
              <a:solidFill>
                <a:srgbClr val="685040"/>
              </a:solidFill>
            </a:endParaRPr>
          </a:p>
          <a:p>
            <a:pPr marL="690562" lvl="2" indent="-342900" defTabSz="339725">
              <a:lnSpc>
                <a:spcPct val="90000"/>
              </a:lnSpc>
              <a:defRPr/>
            </a:pPr>
            <a:endParaRPr lang="en-US" sz="2200" dirty="0" smtClean="0">
              <a:solidFill>
                <a:srgbClr val="685040"/>
              </a:solidFill>
            </a:endParaRPr>
          </a:p>
          <a:p>
            <a:pPr marL="347662" lvl="2" indent="0" defTabSz="339725">
              <a:lnSpc>
                <a:spcPct val="90000"/>
              </a:lnSpc>
              <a:buNone/>
              <a:defRPr/>
            </a:pPr>
            <a:endParaRPr lang="en-US" sz="2200" dirty="0" smtClean="0">
              <a:solidFill>
                <a:srgbClr val="685040"/>
              </a:solidFill>
            </a:endParaRPr>
          </a:p>
          <a:p>
            <a:pPr marL="457200" lvl="1" indent="-457200" defTabSz="339725">
              <a:lnSpc>
                <a:spcPct val="90000"/>
              </a:lnSpc>
              <a:buClr>
                <a:srgbClr val="FF0000"/>
              </a:buClr>
              <a:buAutoNum type="arabicParenR"/>
              <a:defRPr/>
            </a:pPr>
            <a:endParaRPr lang="en-US" sz="2400" dirty="0" smtClean="0">
              <a:solidFill>
                <a:srgbClr val="685040"/>
              </a:solidFill>
            </a:endParaRP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a:solidFill>
                <a:srgbClr val="685040"/>
              </a:solidFill>
            </a:endParaRPr>
          </a:p>
          <a:p>
            <a:pPr marL="0" lvl="1" indent="0" defTabSz="339725">
              <a:lnSpc>
                <a:spcPct val="90000"/>
              </a:lnSpc>
              <a:buClr>
                <a:srgbClr val="FF0000"/>
              </a:buClr>
              <a:buNone/>
              <a:defRPr/>
            </a:pPr>
            <a:endParaRPr lang="en-US" sz="2400" dirty="0">
              <a:solidFill>
                <a:srgbClr val="685040"/>
              </a:solidFill>
            </a:endParaRP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Challenges of Dashboards</a:t>
            </a:r>
            <a:endParaRPr lang="en-US" sz="3200" dirty="0">
              <a:latin typeface="+mj-lt"/>
              <a:ea typeface="+mj-ea"/>
              <a:cs typeface="+mj-cs"/>
            </a:endParaRPr>
          </a:p>
        </p:txBody>
      </p:sp>
    </p:spTree>
    <p:extLst>
      <p:ext uri="{BB962C8B-B14F-4D97-AF65-F5344CB8AC3E}">
        <p14:creationId xmlns:p14="http://schemas.microsoft.com/office/powerpoint/2010/main" val="3077953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Challenges of Dashboards</a:t>
            </a:r>
            <a:endParaRPr lang="en-US" sz="3200" dirty="0">
              <a:latin typeface="+mj-lt"/>
              <a:ea typeface="+mj-ea"/>
              <a:cs typeface="+mj-cs"/>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338" y="1209675"/>
            <a:ext cx="8179922" cy="436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109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pPr marL="339725" lvl="1" indent="-339725" defTabSz="339725">
              <a:defRPr/>
            </a:pPr>
            <a:r>
              <a:rPr lang="en-US" sz="3200" dirty="0" smtClean="0">
                <a:solidFill>
                  <a:schemeClr val="bg1"/>
                </a:solidFill>
                <a:latin typeface="+mj-lt"/>
                <a:ea typeface="+mj-ea"/>
                <a:cs typeface="+mj-cs"/>
              </a:rPr>
              <a:t>	Key Features of Effective Dashboards and Considerations for Getting Started </a:t>
            </a:r>
            <a:endParaRPr lang="en-US" sz="3200" dirty="0">
              <a:solidFill>
                <a:schemeClr val="bg1"/>
              </a:solidFill>
              <a:latin typeface="+mj-lt"/>
              <a:ea typeface="+mj-ea"/>
              <a:cs typeface="+mj-cs"/>
            </a:endParaRPr>
          </a:p>
        </p:txBody>
      </p:sp>
    </p:spTree>
    <p:extLst>
      <p:ext uri="{BB962C8B-B14F-4D97-AF65-F5344CB8AC3E}">
        <p14:creationId xmlns:p14="http://schemas.microsoft.com/office/powerpoint/2010/main" val="135488934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121408"/>
            <a:ext cx="8569325" cy="3813175"/>
          </a:xfrm>
        </p:spPr>
        <p:txBody>
          <a:bodyPr/>
          <a:lstStyle/>
          <a:p>
            <a:pPr marL="690562" lvl="2" indent="-342900" defTabSz="339725">
              <a:lnSpc>
                <a:spcPct val="90000"/>
              </a:lnSpc>
              <a:defRPr/>
            </a:pPr>
            <a:r>
              <a:rPr lang="en-US" sz="2200" dirty="0" smtClean="0">
                <a:solidFill>
                  <a:srgbClr val="685040"/>
                </a:solidFill>
              </a:rPr>
              <a:t>Should fit on a single page, or possibly a page for each critical strategic area</a:t>
            </a:r>
          </a:p>
          <a:p>
            <a:pPr marL="690562" lvl="2" indent="-342900" defTabSz="339725">
              <a:lnSpc>
                <a:spcPct val="90000"/>
              </a:lnSpc>
              <a:defRPr/>
            </a:pPr>
            <a:endParaRPr lang="en-US" sz="2200" dirty="0" smtClean="0">
              <a:solidFill>
                <a:srgbClr val="685040"/>
              </a:solidFill>
            </a:endParaRPr>
          </a:p>
          <a:p>
            <a:pPr marL="690562" lvl="2" indent="-342900" defTabSz="339725">
              <a:lnSpc>
                <a:spcPct val="90000"/>
              </a:lnSpc>
              <a:defRPr/>
            </a:pPr>
            <a:r>
              <a:rPr lang="en-US" sz="2200" dirty="0" smtClean="0">
                <a:solidFill>
                  <a:srgbClr val="685040"/>
                </a:solidFill>
              </a:rPr>
              <a:t>Should be simple to understand</a:t>
            </a:r>
          </a:p>
          <a:p>
            <a:pPr marL="690562" lvl="2" indent="-342900" defTabSz="339725">
              <a:lnSpc>
                <a:spcPct val="90000"/>
              </a:lnSpc>
              <a:defRPr/>
            </a:pPr>
            <a:endParaRPr lang="en-US" sz="2200" dirty="0" smtClean="0">
              <a:solidFill>
                <a:srgbClr val="685040"/>
              </a:solidFill>
            </a:endParaRPr>
          </a:p>
          <a:p>
            <a:pPr marL="690562" lvl="2" indent="-342900" defTabSz="339725">
              <a:lnSpc>
                <a:spcPct val="90000"/>
              </a:lnSpc>
              <a:defRPr/>
            </a:pPr>
            <a:r>
              <a:rPr lang="en-US" sz="2200" dirty="0" smtClean="0">
                <a:solidFill>
                  <a:srgbClr val="685040"/>
                </a:solidFill>
              </a:rPr>
              <a:t>Should employ the best display medium to communicate effectively</a:t>
            </a:r>
          </a:p>
          <a:p>
            <a:pPr marL="690562" lvl="2" indent="-342900" defTabSz="339725">
              <a:lnSpc>
                <a:spcPct val="90000"/>
              </a:lnSpc>
              <a:defRPr/>
            </a:pPr>
            <a:endParaRPr lang="en-US" sz="2200" dirty="0" smtClean="0">
              <a:solidFill>
                <a:srgbClr val="685040"/>
              </a:solidFill>
            </a:endParaRPr>
          </a:p>
          <a:p>
            <a:pPr marL="690562" lvl="2" indent="-342900" defTabSz="339725">
              <a:lnSpc>
                <a:spcPct val="90000"/>
              </a:lnSpc>
              <a:defRPr/>
            </a:pPr>
            <a:r>
              <a:rPr lang="en-US" sz="2200" dirty="0" smtClean="0">
                <a:solidFill>
                  <a:srgbClr val="685040"/>
                </a:solidFill>
              </a:rPr>
              <a:t>Customized automated options can be expensive  </a:t>
            </a:r>
          </a:p>
          <a:p>
            <a:pPr marL="690562" lvl="2" indent="-342900" defTabSz="339725">
              <a:lnSpc>
                <a:spcPct val="90000"/>
              </a:lnSpc>
              <a:defRPr/>
            </a:pPr>
            <a:endParaRPr lang="en-US" sz="2200" dirty="0" smtClean="0">
              <a:solidFill>
                <a:srgbClr val="685040"/>
              </a:solidFill>
            </a:endParaRPr>
          </a:p>
          <a:p>
            <a:pPr marL="690562" lvl="2" indent="-342900" defTabSz="339725">
              <a:lnSpc>
                <a:spcPct val="90000"/>
              </a:lnSpc>
              <a:defRPr/>
            </a:pPr>
            <a:r>
              <a:rPr lang="en-US" sz="2200" dirty="0" smtClean="0">
                <a:solidFill>
                  <a:srgbClr val="685040"/>
                </a:solidFill>
              </a:rPr>
              <a:t>Should focus on core strategic goals </a:t>
            </a:r>
          </a:p>
          <a:p>
            <a:pPr marL="347662" lvl="2" indent="0" defTabSz="339725">
              <a:lnSpc>
                <a:spcPct val="90000"/>
              </a:lnSpc>
              <a:buNone/>
              <a:defRPr/>
            </a:pPr>
            <a:endParaRPr lang="en-US" sz="2200" dirty="0">
              <a:solidFill>
                <a:srgbClr val="685040"/>
              </a:solidFill>
            </a:endParaRPr>
          </a:p>
          <a:p>
            <a:pPr marL="690562" lvl="2" indent="-342900" defTabSz="339725">
              <a:lnSpc>
                <a:spcPct val="90000"/>
              </a:lnSpc>
              <a:defRPr/>
            </a:pPr>
            <a:endParaRPr lang="en-US" sz="2200" dirty="0" smtClean="0">
              <a:solidFill>
                <a:srgbClr val="685040"/>
              </a:solidFill>
            </a:endParaRPr>
          </a:p>
          <a:p>
            <a:pPr marL="347662" lvl="2" indent="0" defTabSz="339725">
              <a:lnSpc>
                <a:spcPct val="90000"/>
              </a:lnSpc>
              <a:buNone/>
              <a:defRPr/>
            </a:pPr>
            <a:endParaRPr lang="en-US" sz="2200" dirty="0" smtClean="0">
              <a:solidFill>
                <a:srgbClr val="685040"/>
              </a:solidFill>
            </a:endParaRPr>
          </a:p>
          <a:p>
            <a:pPr marL="457200" lvl="1" indent="-457200" defTabSz="339725">
              <a:lnSpc>
                <a:spcPct val="90000"/>
              </a:lnSpc>
              <a:buClr>
                <a:srgbClr val="FF0000"/>
              </a:buClr>
              <a:buAutoNum type="arabicParenR"/>
              <a:defRPr/>
            </a:pPr>
            <a:endParaRPr lang="en-US" sz="2400" dirty="0" smtClean="0">
              <a:solidFill>
                <a:srgbClr val="685040"/>
              </a:solidFill>
            </a:endParaRP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a:solidFill>
                <a:srgbClr val="685040"/>
              </a:solidFill>
            </a:endParaRPr>
          </a:p>
          <a:p>
            <a:pPr marL="0" lvl="1" indent="0" defTabSz="339725">
              <a:lnSpc>
                <a:spcPct val="90000"/>
              </a:lnSpc>
              <a:buClr>
                <a:srgbClr val="FF0000"/>
              </a:buClr>
              <a:buNone/>
              <a:defRPr/>
            </a:pPr>
            <a:endParaRPr lang="en-US" sz="2400" dirty="0">
              <a:solidFill>
                <a:srgbClr val="685040"/>
              </a:solidFill>
            </a:endParaRP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Key Features of Effective Dashboards</a:t>
            </a:r>
            <a:endParaRPr lang="en-US" sz="3200" dirty="0">
              <a:latin typeface="+mj-lt"/>
              <a:ea typeface="+mj-ea"/>
              <a:cs typeface="+mj-cs"/>
            </a:endParaRPr>
          </a:p>
        </p:txBody>
      </p:sp>
    </p:spTree>
    <p:extLst>
      <p:ext uri="{BB962C8B-B14F-4D97-AF65-F5344CB8AC3E}">
        <p14:creationId xmlns:p14="http://schemas.microsoft.com/office/powerpoint/2010/main" val="3850792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121408"/>
            <a:ext cx="8569325" cy="3813175"/>
          </a:xfrm>
        </p:spPr>
        <p:txBody>
          <a:bodyPr/>
          <a:lstStyle/>
          <a:p>
            <a:pPr marL="347662" lvl="2" indent="0" defTabSz="339725">
              <a:lnSpc>
                <a:spcPct val="90000"/>
              </a:lnSpc>
              <a:buNone/>
              <a:defRPr/>
            </a:pPr>
            <a:endParaRPr lang="en-US" sz="2200" dirty="0" smtClean="0">
              <a:solidFill>
                <a:srgbClr val="685040"/>
              </a:solidFill>
            </a:endParaRPr>
          </a:p>
          <a:p>
            <a:pPr marL="690562" lvl="2" indent="-342900" defTabSz="339725">
              <a:lnSpc>
                <a:spcPct val="90000"/>
              </a:lnSpc>
              <a:defRPr/>
            </a:pPr>
            <a:r>
              <a:rPr lang="en-US" sz="2200" dirty="0" smtClean="0">
                <a:solidFill>
                  <a:srgbClr val="685040"/>
                </a:solidFill>
              </a:rPr>
              <a:t>Identify your core strategic goals</a:t>
            </a:r>
          </a:p>
          <a:p>
            <a:pPr marL="690562" lvl="2" indent="-342900" defTabSz="339725">
              <a:lnSpc>
                <a:spcPct val="90000"/>
              </a:lnSpc>
              <a:defRPr/>
            </a:pPr>
            <a:r>
              <a:rPr lang="en-US" sz="2200" dirty="0" smtClean="0">
                <a:solidFill>
                  <a:srgbClr val="685040"/>
                </a:solidFill>
              </a:rPr>
              <a:t>Determine how to measure those goals</a:t>
            </a:r>
          </a:p>
          <a:p>
            <a:pPr marL="690562" lvl="2" indent="-342900" defTabSz="339725">
              <a:lnSpc>
                <a:spcPct val="90000"/>
              </a:lnSpc>
              <a:defRPr/>
            </a:pPr>
            <a:r>
              <a:rPr lang="en-US" sz="2200" dirty="0" smtClean="0">
                <a:solidFill>
                  <a:srgbClr val="685040"/>
                </a:solidFill>
              </a:rPr>
              <a:t>Define acceptable and unacceptable levels of achievement</a:t>
            </a:r>
          </a:p>
          <a:p>
            <a:pPr marL="690562" lvl="2" indent="-342900" defTabSz="339725">
              <a:lnSpc>
                <a:spcPct val="90000"/>
              </a:lnSpc>
              <a:defRPr/>
            </a:pPr>
            <a:r>
              <a:rPr lang="en-US" sz="2200" dirty="0" smtClean="0">
                <a:solidFill>
                  <a:srgbClr val="685040"/>
                </a:solidFill>
              </a:rPr>
              <a:t>Determine the simplest means to displaying relevant measurements (i.e. build </a:t>
            </a:r>
            <a:r>
              <a:rPr lang="en-US" sz="2200" dirty="0">
                <a:solidFill>
                  <a:srgbClr val="685040"/>
                </a:solidFill>
              </a:rPr>
              <a:t>a dashboard that you can </a:t>
            </a:r>
            <a:r>
              <a:rPr lang="en-US" sz="2200" dirty="0" smtClean="0">
                <a:solidFill>
                  <a:srgbClr val="685040"/>
                </a:solidFill>
              </a:rPr>
              <a:t>maintain)</a:t>
            </a:r>
            <a:endParaRPr lang="en-US" sz="2200" dirty="0">
              <a:solidFill>
                <a:srgbClr val="685040"/>
              </a:solidFill>
            </a:endParaRPr>
          </a:p>
          <a:p>
            <a:pPr marL="690562" lvl="2" indent="-342900" defTabSz="339725">
              <a:lnSpc>
                <a:spcPct val="90000"/>
              </a:lnSpc>
              <a:defRPr/>
            </a:pPr>
            <a:r>
              <a:rPr lang="en-US" sz="2200" dirty="0" smtClean="0">
                <a:solidFill>
                  <a:srgbClr val="685040"/>
                </a:solidFill>
              </a:rPr>
              <a:t>Focus on:</a:t>
            </a:r>
          </a:p>
          <a:p>
            <a:pPr marL="1030287" lvl="3" indent="-342900" defTabSz="339725">
              <a:lnSpc>
                <a:spcPct val="90000"/>
              </a:lnSpc>
              <a:defRPr/>
            </a:pPr>
            <a:r>
              <a:rPr lang="en-US" sz="2000" dirty="0" smtClean="0">
                <a:solidFill>
                  <a:srgbClr val="685040"/>
                </a:solidFill>
              </a:rPr>
              <a:t>Who needs to understand this information?</a:t>
            </a:r>
          </a:p>
          <a:p>
            <a:pPr marL="1030287" lvl="3" indent="-342900" defTabSz="339725">
              <a:lnSpc>
                <a:spcPct val="90000"/>
              </a:lnSpc>
              <a:defRPr/>
            </a:pPr>
            <a:r>
              <a:rPr lang="en-US" sz="2000" dirty="0" smtClean="0">
                <a:solidFill>
                  <a:srgbClr val="685040"/>
                </a:solidFill>
              </a:rPr>
              <a:t>Group images in a logical manner.</a:t>
            </a:r>
          </a:p>
          <a:p>
            <a:pPr marL="1030287" lvl="3" indent="-342900" defTabSz="339725">
              <a:lnSpc>
                <a:spcPct val="90000"/>
              </a:lnSpc>
              <a:defRPr/>
            </a:pPr>
            <a:r>
              <a:rPr lang="en-US" sz="2000" dirty="0" smtClean="0">
                <a:solidFill>
                  <a:srgbClr val="685040"/>
                </a:solidFill>
              </a:rPr>
              <a:t>Don’t over-clutter.</a:t>
            </a:r>
          </a:p>
          <a:p>
            <a:pPr marL="1030287" lvl="3" indent="-342900" defTabSz="339725">
              <a:lnSpc>
                <a:spcPct val="90000"/>
              </a:lnSpc>
              <a:defRPr/>
            </a:pPr>
            <a:r>
              <a:rPr lang="en-US" sz="2000" dirty="0" smtClean="0">
                <a:solidFill>
                  <a:srgbClr val="685040"/>
                </a:solidFill>
              </a:rPr>
              <a:t>How often do we need to refresh the data?</a:t>
            </a: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Considerations for Getting Started</a:t>
            </a:r>
            <a:endParaRPr lang="en-US" sz="3200" dirty="0">
              <a:latin typeface="+mj-lt"/>
              <a:ea typeface="+mj-ea"/>
              <a:cs typeface="+mj-cs"/>
            </a:endParaRPr>
          </a:p>
        </p:txBody>
      </p:sp>
    </p:spTree>
    <p:extLst>
      <p:ext uri="{BB962C8B-B14F-4D97-AF65-F5344CB8AC3E}">
        <p14:creationId xmlns:p14="http://schemas.microsoft.com/office/powerpoint/2010/main" val="3492889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pPr marL="339725" lvl="1" indent="-339725" defTabSz="339725">
              <a:lnSpc>
                <a:spcPct val="90000"/>
              </a:lnSpc>
              <a:defRPr/>
            </a:pPr>
            <a:r>
              <a:rPr lang="en-US" sz="3200" dirty="0" smtClean="0">
                <a:solidFill>
                  <a:schemeClr val="bg1"/>
                </a:solidFill>
                <a:latin typeface="+mj-lt"/>
                <a:ea typeface="+mj-ea"/>
                <a:cs typeface="+mj-cs"/>
              </a:rPr>
              <a:t>	</a:t>
            </a:r>
            <a:r>
              <a:rPr lang="en-US" sz="3200" dirty="0">
                <a:solidFill>
                  <a:schemeClr val="bg1"/>
                </a:solidFill>
                <a:latin typeface="+mj-lt"/>
                <a:ea typeface="+mj-ea"/>
                <a:cs typeface="+mj-cs"/>
              </a:rPr>
              <a:t>Demonstrate creation of the classic speedometer image </a:t>
            </a:r>
            <a:r>
              <a:rPr lang="en-US" sz="3200" dirty="0" smtClean="0">
                <a:solidFill>
                  <a:schemeClr val="bg1"/>
                </a:solidFill>
                <a:latin typeface="+mj-lt"/>
                <a:ea typeface="+mj-ea"/>
                <a:cs typeface="+mj-cs"/>
              </a:rPr>
              <a:t>in</a:t>
            </a:r>
            <a:r>
              <a:rPr lang="en-US" sz="3200" dirty="0">
                <a:solidFill>
                  <a:srgbClr val="685040"/>
                </a:solidFill>
              </a:rPr>
              <a:t>	</a:t>
            </a:r>
            <a:r>
              <a:rPr lang="en-US" sz="3200" dirty="0">
                <a:solidFill>
                  <a:schemeClr val="bg1"/>
                </a:solidFill>
                <a:latin typeface="+mj-lt"/>
                <a:ea typeface="+mj-ea"/>
                <a:cs typeface="+mj-cs"/>
              </a:rPr>
              <a:t>Excel</a:t>
            </a:r>
          </a:p>
        </p:txBody>
      </p:sp>
    </p:spTree>
    <p:extLst>
      <p:ext uri="{BB962C8B-B14F-4D97-AF65-F5344CB8AC3E}">
        <p14:creationId xmlns:p14="http://schemas.microsoft.com/office/powerpoint/2010/main" val="214826869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Make Your Own Speedometer in Excel</a:t>
            </a:r>
            <a:endParaRPr lang="en-US" sz="3200" dirty="0">
              <a:latin typeface="+mj-lt"/>
              <a:ea typeface="+mj-ea"/>
              <a:cs typeface="+mj-cs"/>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93" r="-1"/>
          <a:stretch/>
        </p:blipFill>
        <p:spPr bwMode="auto">
          <a:xfrm>
            <a:off x="882502" y="1300974"/>
            <a:ext cx="7081284" cy="495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134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marL="339725" lvl="1" indent="-339725" defTabSz="339725">
              <a:lnSpc>
                <a:spcPct val="90000"/>
              </a:lnSpc>
              <a:defRPr/>
            </a:pPr>
            <a:r>
              <a:rPr lang="en-US" sz="3200" dirty="0" smtClean="0">
                <a:latin typeface="+mj-lt"/>
                <a:ea typeface="+mj-ea"/>
                <a:cs typeface="+mj-cs"/>
              </a:rPr>
              <a:t>Create the Color Zones Table</a:t>
            </a:r>
            <a:endParaRPr lang="en-US" sz="3200" dirty="0">
              <a:latin typeface="+mj-lt"/>
              <a:ea typeface="+mj-ea"/>
              <a:cs typeface="+mj-cs"/>
            </a:endParaRPr>
          </a:p>
        </p:txBody>
      </p:sp>
      <p:sp>
        <p:nvSpPr>
          <p:cNvPr id="5" name="Text Placeholder 4"/>
          <p:cNvSpPr>
            <a:spLocks noGrp="1"/>
          </p:cNvSpPr>
          <p:nvPr>
            <p:ph type="body" sz="quarter" idx="14"/>
          </p:nvPr>
        </p:nvSpPr>
        <p:spPr/>
        <p:txBody>
          <a:bodyPr/>
          <a:lstStyle/>
          <a:p>
            <a:pPr marL="0" indent="0">
              <a:buNone/>
            </a:pPr>
            <a:r>
              <a:rPr lang="en-US" dirty="0">
                <a:solidFill>
                  <a:srgbClr val="685040"/>
                </a:solidFill>
              </a:rPr>
              <a:t>Decide the appropriate range of unacceptable / acceptable results for whatever you are tracking.</a:t>
            </a:r>
          </a:p>
          <a:p>
            <a:pPr marL="0" indent="0">
              <a:buNone/>
            </a:pPr>
            <a:endParaRPr lang="en-US" dirty="0">
              <a:solidFill>
                <a:srgbClr val="685040"/>
              </a:solidFill>
            </a:endParaRPr>
          </a:p>
          <a:p>
            <a:pPr marL="0" indent="0">
              <a:buNone/>
            </a:pPr>
            <a:r>
              <a:rPr lang="en-US" dirty="0">
                <a:solidFill>
                  <a:srgbClr val="685040"/>
                </a:solidFill>
              </a:rPr>
              <a:t>The color ranges </a:t>
            </a:r>
            <a:r>
              <a:rPr lang="en-US" dirty="0" smtClean="0">
                <a:solidFill>
                  <a:srgbClr val="685040"/>
                </a:solidFill>
              </a:rPr>
              <a:t>in the image are </a:t>
            </a:r>
            <a:r>
              <a:rPr lang="en-US" dirty="0">
                <a:solidFill>
                  <a:srgbClr val="685040"/>
                </a:solidFill>
              </a:rPr>
              <a:t>based on the running totals above.  So "red" will run from 0 to 20, "orange" from 21 through 60, etc.</a:t>
            </a:r>
          </a:p>
          <a:p>
            <a:pPr marL="0" indent="0">
              <a:buNone/>
            </a:pPr>
            <a:endParaRPr lang="en-US" dirty="0">
              <a:solidFill>
                <a:srgbClr val="685040"/>
              </a:solidFill>
            </a:endParaRPr>
          </a:p>
          <a:p>
            <a:pPr marL="0" indent="0">
              <a:buNone/>
            </a:pPr>
            <a:r>
              <a:rPr lang="en-US" dirty="0">
                <a:solidFill>
                  <a:srgbClr val="685040"/>
                </a:solidFill>
              </a:rPr>
              <a:t>You don't have to use a 150 point scale, but in a future step the totals need to match.  Once you set up a template, just play around to see what you like.</a:t>
            </a:r>
          </a:p>
        </p:txBody>
      </p:sp>
      <p:pic>
        <p:nvPicPr>
          <p:cNvPr id="2051"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93675" y="1820863"/>
            <a:ext cx="4303713" cy="322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976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pPr marL="339725" lvl="1" indent="-339725" defTabSz="339725">
              <a:defRPr/>
            </a:pPr>
            <a:r>
              <a:rPr lang="en-US" sz="3200" dirty="0" smtClean="0">
                <a:solidFill>
                  <a:schemeClr val="bg1"/>
                </a:solidFill>
                <a:latin typeface="+mj-lt"/>
                <a:ea typeface="+mj-ea"/>
                <a:cs typeface="+mj-cs"/>
              </a:rPr>
              <a:t>	Consider </a:t>
            </a:r>
            <a:r>
              <a:rPr lang="en-US" sz="3200" dirty="0">
                <a:solidFill>
                  <a:schemeClr val="bg1"/>
                </a:solidFill>
                <a:latin typeface="+mj-lt"/>
                <a:ea typeface="+mj-ea"/>
                <a:cs typeface="+mj-cs"/>
              </a:rPr>
              <a:t>F</a:t>
            </a:r>
            <a:r>
              <a:rPr lang="en-US" sz="3200" dirty="0" smtClean="0">
                <a:solidFill>
                  <a:schemeClr val="bg1"/>
                </a:solidFill>
                <a:latin typeface="+mj-lt"/>
                <a:ea typeface="+mj-ea"/>
                <a:cs typeface="+mj-cs"/>
              </a:rPr>
              <a:t>requent </a:t>
            </a:r>
            <a:r>
              <a:rPr lang="en-US" sz="3200" dirty="0">
                <a:solidFill>
                  <a:schemeClr val="bg1"/>
                </a:solidFill>
                <a:latin typeface="+mj-lt"/>
                <a:ea typeface="+mj-ea"/>
                <a:cs typeface="+mj-cs"/>
              </a:rPr>
              <a:t>W</a:t>
            </a:r>
            <a:r>
              <a:rPr lang="en-US" sz="3200" dirty="0" smtClean="0">
                <a:solidFill>
                  <a:schemeClr val="bg1"/>
                </a:solidFill>
                <a:latin typeface="+mj-lt"/>
                <a:ea typeface="+mj-ea"/>
                <a:cs typeface="+mj-cs"/>
              </a:rPr>
              <a:t>eaknesses in Traditional </a:t>
            </a:r>
            <a:r>
              <a:rPr lang="en-US" sz="3200" dirty="0">
                <a:solidFill>
                  <a:schemeClr val="bg1"/>
                </a:solidFill>
                <a:latin typeface="+mj-lt"/>
                <a:ea typeface="+mj-ea"/>
                <a:cs typeface="+mj-cs"/>
              </a:rPr>
              <a:t>R</a:t>
            </a:r>
            <a:r>
              <a:rPr lang="en-US" sz="3200" dirty="0" smtClean="0">
                <a:solidFill>
                  <a:schemeClr val="bg1"/>
                </a:solidFill>
                <a:latin typeface="+mj-lt"/>
                <a:ea typeface="+mj-ea"/>
                <a:cs typeface="+mj-cs"/>
              </a:rPr>
              <a:t>eporting</a:t>
            </a:r>
            <a:endParaRPr lang="en-US" sz="3200" dirty="0">
              <a:solidFill>
                <a:schemeClr val="bg1"/>
              </a:solidFill>
              <a:latin typeface="+mj-lt"/>
              <a:ea typeface="+mj-ea"/>
              <a:cs typeface="+mj-cs"/>
            </a:endParaRPr>
          </a:p>
        </p:txBody>
      </p:sp>
    </p:spTree>
    <p:extLst>
      <p:ext uri="{BB962C8B-B14F-4D97-AF65-F5344CB8AC3E}">
        <p14:creationId xmlns:p14="http://schemas.microsoft.com/office/powerpoint/2010/main" val="38729464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marL="339725" lvl="1" indent="-339725" defTabSz="339725">
              <a:lnSpc>
                <a:spcPct val="90000"/>
              </a:lnSpc>
              <a:defRPr/>
            </a:pPr>
            <a:r>
              <a:rPr lang="en-US" sz="3200" dirty="0" smtClean="0">
                <a:latin typeface="+mj-lt"/>
                <a:ea typeface="+mj-ea"/>
                <a:cs typeface="+mj-cs"/>
              </a:rPr>
              <a:t>	Highlight the data rows and select “Insert Chart”; then find the doughnut chart. </a:t>
            </a:r>
            <a:endParaRPr lang="en-US" sz="3200" dirty="0">
              <a:latin typeface="+mj-lt"/>
              <a:ea typeface="+mj-ea"/>
              <a:cs typeface="+mj-cs"/>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9279"/>
          <a:stretch/>
        </p:blipFill>
        <p:spPr bwMode="auto">
          <a:xfrm>
            <a:off x="148856" y="1945756"/>
            <a:ext cx="8410353" cy="3493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016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marL="339725" lvl="1" indent="-339725" defTabSz="339725">
              <a:lnSpc>
                <a:spcPct val="90000"/>
              </a:lnSpc>
              <a:defRPr/>
            </a:pPr>
            <a:r>
              <a:rPr lang="en-US" sz="3200" dirty="0" smtClean="0">
                <a:latin typeface="+mj-lt"/>
                <a:ea typeface="+mj-ea"/>
                <a:cs typeface="+mj-cs"/>
              </a:rPr>
              <a:t>You will get something like this:</a:t>
            </a:r>
            <a:endParaRPr lang="en-US" sz="3200" dirty="0">
              <a:latin typeface="+mj-lt"/>
              <a:ea typeface="+mj-ea"/>
              <a:cs typeface="+mj-cs"/>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8" t="-231" r="-4836" b="4698"/>
          <a:stretch/>
        </p:blipFill>
        <p:spPr bwMode="auto">
          <a:xfrm>
            <a:off x="1211336" y="1429082"/>
            <a:ext cx="6296025" cy="380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312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marL="339725" lvl="1" indent="-339725" defTabSz="339725">
              <a:lnSpc>
                <a:spcPct val="90000"/>
              </a:lnSpc>
              <a:defRPr/>
            </a:pPr>
            <a:r>
              <a:rPr lang="en-US" sz="3200" dirty="0" smtClean="0">
                <a:latin typeface="+mj-lt"/>
                <a:ea typeface="+mj-ea"/>
                <a:cs typeface="+mj-cs"/>
              </a:rPr>
              <a:t>	Right click on each section and you will see an option to change colors to match the label names.  Then you will have this: </a:t>
            </a:r>
            <a:endParaRPr lang="en-US" sz="3200" dirty="0">
              <a:latin typeface="+mj-lt"/>
              <a:ea typeface="+mj-ea"/>
              <a:cs typeface="+mj-cs"/>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2"/>
          <a:stretch/>
        </p:blipFill>
        <p:spPr bwMode="auto">
          <a:xfrm>
            <a:off x="1254642" y="2344335"/>
            <a:ext cx="6103864"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273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marL="339725" lvl="1" indent="-339725" defTabSz="339725">
              <a:lnSpc>
                <a:spcPct val="90000"/>
              </a:lnSpc>
              <a:defRPr/>
            </a:pPr>
            <a:r>
              <a:rPr lang="en-US" sz="3200" dirty="0" smtClean="0">
                <a:latin typeface="+mj-lt"/>
                <a:ea typeface="+mj-ea"/>
                <a:cs typeface="+mj-cs"/>
              </a:rPr>
              <a:t>	You can then click on and delete the labels, so you have this:</a:t>
            </a:r>
            <a:endParaRPr lang="en-US" sz="3200" dirty="0">
              <a:latin typeface="+mj-lt"/>
              <a:ea typeface="+mj-ea"/>
              <a:cs typeface="+mj-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033" y="2092178"/>
            <a:ext cx="456247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18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Right click on the doughnut and select “format data series.”  Change the rotation bar until the color zones are where you want them.</a:t>
            </a:r>
            <a:endParaRPr lang="en-US" sz="3200" dirty="0">
              <a:latin typeface="+mj-lt"/>
              <a:ea typeface="+mj-ea"/>
              <a:cs typeface="+mj-cs"/>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30" y="2632396"/>
            <a:ext cx="4711222" cy="291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214" y="2892056"/>
            <a:ext cx="3761553" cy="221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061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Also using the “format data series”, the last slider can adjust how thick the doughnut is.  I’ve make mine smaller:</a:t>
            </a:r>
            <a:endParaRPr lang="en-US" sz="3200" dirty="0">
              <a:latin typeface="+mj-lt"/>
              <a:ea typeface="+mj-ea"/>
              <a:cs typeface="+mj-cs"/>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23" y="2169042"/>
            <a:ext cx="8602369" cy="371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292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Next, we will add the “mileage” markers.</a:t>
            </a:r>
            <a:br>
              <a:rPr lang="en-US" sz="3200" dirty="0" smtClean="0">
                <a:latin typeface="+mj-lt"/>
                <a:ea typeface="+mj-ea"/>
                <a:cs typeface="+mj-cs"/>
              </a:rPr>
            </a:br>
            <a:r>
              <a:rPr lang="en-US" sz="3200" dirty="0" smtClean="0">
                <a:latin typeface="+mj-lt"/>
                <a:ea typeface="+mj-ea"/>
                <a:cs typeface="+mj-cs"/>
              </a:rPr>
              <a:t>Before you do this step, you will want to move (by dragging or cut/paste) the image to it’s final location in the file.  You probably want the image on a tab separate from the data.</a:t>
            </a:r>
            <a:br>
              <a:rPr lang="en-US" sz="3200" dirty="0" smtClean="0">
                <a:latin typeface="+mj-lt"/>
                <a:ea typeface="+mj-ea"/>
                <a:cs typeface="+mj-cs"/>
              </a:rPr>
            </a:br>
            <a:endParaRPr lang="en-US" sz="3200" dirty="0">
              <a:latin typeface="+mj-lt"/>
              <a:ea typeface="+mj-ea"/>
              <a:cs typeface="+mj-cs"/>
            </a:endParaRPr>
          </a:p>
        </p:txBody>
      </p:sp>
    </p:spTree>
    <p:extLst>
      <p:ext uri="{BB962C8B-B14F-4D97-AF65-F5344CB8AC3E}">
        <p14:creationId xmlns:p14="http://schemas.microsoft.com/office/powerpoint/2010/main" val="1239586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To know where to place the text boxes,</a:t>
            </a:r>
            <a:br>
              <a:rPr lang="en-US" sz="3200" dirty="0" smtClean="0">
                <a:latin typeface="+mj-lt"/>
                <a:ea typeface="+mj-ea"/>
                <a:cs typeface="+mj-cs"/>
              </a:rPr>
            </a:br>
            <a:r>
              <a:rPr lang="en-US" sz="3200" dirty="0" smtClean="0">
                <a:latin typeface="+mj-lt"/>
                <a:ea typeface="+mj-ea"/>
                <a:cs typeface="+mj-cs"/>
              </a:rPr>
              <a:t>temporarily edit your data, but keep the same total by changing “hidden”.  For example, this will show you where 0, 20, 40, and 60 are:</a:t>
            </a:r>
            <a:endParaRPr lang="en-US" sz="3200" dirty="0">
              <a:latin typeface="+mj-lt"/>
              <a:ea typeface="+mj-ea"/>
              <a:cs typeface="+mj-cs"/>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66" y="2887556"/>
            <a:ext cx="6251943" cy="3718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293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I’ve just marked every 20 “miles” in my example, so I have this now (with the data changed back to the original amounts).</a:t>
            </a:r>
            <a:endParaRPr lang="en-US" sz="3200" dirty="0">
              <a:latin typeface="+mj-lt"/>
              <a:ea typeface="+mj-ea"/>
              <a:cs typeface="+mj-cs"/>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586" y="2778754"/>
            <a:ext cx="516255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476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This is your “base image” that will not change as daily data is monitored.  Next we will add an example of a specific goal being monitored.</a:t>
            </a:r>
            <a:endParaRPr lang="en-US" sz="3200" dirty="0">
              <a:latin typeface="+mj-lt"/>
              <a:ea typeface="+mj-ea"/>
              <a:cs typeface="+mj-cs"/>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586" y="2778754"/>
            <a:ext cx="516255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177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121408"/>
            <a:ext cx="8569325" cy="3813175"/>
          </a:xfrm>
        </p:spPr>
        <p:txBody>
          <a:bodyPr/>
          <a:lstStyle/>
          <a:p>
            <a:pPr marL="0" lvl="1" indent="0" algn="just" defTabSz="339725">
              <a:lnSpc>
                <a:spcPct val="90000"/>
              </a:lnSpc>
              <a:buClr>
                <a:srgbClr val="FF0000"/>
              </a:buClr>
              <a:buNone/>
              <a:defRPr/>
            </a:pPr>
            <a:r>
              <a:rPr lang="en-US" sz="2400" dirty="0" smtClean="0">
                <a:solidFill>
                  <a:srgbClr val="685040"/>
                </a:solidFill>
              </a:rPr>
              <a:t>“While </a:t>
            </a:r>
            <a:r>
              <a:rPr lang="en-US" sz="2400" dirty="0">
                <a:solidFill>
                  <a:srgbClr val="685040"/>
                </a:solidFill>
              </a:rPr>
              <a:t>producing reports may be standard protocol, the capacity for understanding and acting on financial information varies widely from organization to organization.  More often than not . . . organizations dutifully produce the numbers but then do not leverage them to advance strategic internal conversations</a:t>
            </a:r>
            <a:r>
              <a:rPr lang="en-US" sz="2400" dirty="0" smtClean="0">
                <a:solidFill>
                  <a:srgbClr val="685040"/>
                </a:solidFill>
              </a:rPr>
              <a:t>.”</a:t>
            </a:r>
            <a:endParaRPr lang="en-US" sz="2400" dirty="0">
              <a:solidFill>
                <a:srgbClr val="685040"/>
              </a:solidFill>
            </a:endParaRP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r>
              <a:rPr lang="en-US" sz="2400" dirty="0" smtClean="0">
                <a:solidFill>
                  <a:srgbClr val="685040"/>
                </a:solidFill>
              </a:rPr>
              <a:t>– </a:t>
            </a:r>
            <a:r>
              <a:rPr lang="en-US" sz="2400" dirty="0" err="1" smtClean="0">
                <a:solidFill>
                  <a:srgbClr val="685040"/>
                </a:solidFill>
              </a:rPr>
              <a:t>Neela</a:t>
            </a:r>
            <a:r>
              <a:rPr lang="en-US" sz="2400" dirty="0" smtClean="0">
                <a:solidFill>
                  <a:srgbClr val="685040"/>
                </a:solidFill>
              </a:rPr>
              <a:t> Pal, Fiscal Management Associates</a:t>
            </a:r>
          </a:p>
          <a:p>
            <a:pPr marL="0" lvl="1" indent="0" defTabSz="339725">
              <a:lnSpc>
                <a:spcPct val="90000"/>
              </a:lnSpc>
              <a:buClr>
                <a:srgbClr val="FF0000"/>
              </a:buClr>
              <a:buNone/>
              <a:defRPr/>
            </a:pPr>
            <a:endParaRPr lang="en-US" sz="2400" dirty="0" smtClean="0">
              <a:solidFill>
                <a:srgbClr val="685040"/>
              </a:solidFill>
            </a:endParaRPr>
          </a:p>
          <a:p>
            <a:pPr marL="0" lvl="1" indent="0" defTabSz="339725">
              <a:lnSpc>
                <a:spcPct val="90000"/>
              </a:lnSpc>
              <a:buClr>
                <a:srgbClr val="FF0000"/>
              </a:buClr>
              <a:buNone/>
              <a:defRPr/>
            </a:pPr>
            <a:endParaRPr lang="en-US" sz="2400" dirty="0">
              <a:solidFill>
                <a:srgbClr val="685040"/>
              </a:solidFill>
            </a:endParaRPr>
          </a:p>
          <a:p>
            <a:pPr marL="0" lvl="1" indent="0" defTabSz="339725">
              <a:lnSpc>
                <a:spcPct val="90000"/>
              </a:lnSpc>
              <a:buClr>
                <a:srgbClr val="FF0000"/>
              </a:buClr>
              <a:buNone/>
              <a:defRPr/>
            </a:pPr>
            <a:endParaRPr lang="en-US" sz="2400" dirty="0">
              <a:solidFill>
                <a:srgbClr val="685040"/>
              </a:solidFill>
            </a:endParaRP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a:latin typeface="+mj-lt"/>
                <a:ea typeface="+mj-ea"/>
                <a:cs typeface="+mj-cs"/>
              </a:rPr>
              <a:t>W</a:t>
            </a:r>
            <a:r>
              <a:rPr lang="en-US" sz="3200" dirty="0" smtClean="0">
                <a:latin typeface="+mj-lt"/>
                <a:ea typeface="+mj-ea"/>
                <a:cs typeface="+mj-cs"/>
              </a:rPr>
              <a:t>eaknesses </a:t>
            </a:r>
            <a:r>
              <a:rPr lang="en-US" sz="3200" dirty="0">
                <a:latin typeface="+mj-lt"/>
                <a:ea typeface="+mj-ea"/>
                <a:cs typeface="+mj-cs"/>
              </a:rPr>
              <a:t>in </a:t>
            </a:r>
            <a:r>
              <a:rPr lang="en-US" sz="3200" dirty="0" smtClean="0">
                <a:latin typeface="+mj-lt"/>
                <a:ea typeface="+mj-ea"/>
                <a:cs typeface="+mj-cs"/>
              </a:rPr>
              <a:t>Traditional </a:t>
            </a:r>
            <a:r>
              <a:rPr lang="en-US" sz="3200" dirty="0">
                <a:latin typeface="+mj-lt"/>
                <a:ea typeface="+mj-ea"/>
                <a:cs typeface="+mj-cs"/>
              </a:rPr>
              <a:t>R</a:t>
            </a:r>
            <a:r>
              <a:rPr lang="en-US" sz="3200" dirty="0" smtClean="0">
                <a:latin typeface="+mj-lt"/>
                <a:ea typeface="+mj-ea"/>
                <a:cs typeface="+mj-cs"/>
              </a:rPr>
              <a:t>eporting</a:t>
            </a:r>
            <a:endParaRPr lang="en-US" sz="3200" dirty="0">
              <a:latin typeface="+mj-lt"/>
              <a:ea typeface="+mj-ea"/>
              <a:cs typeface="+mj-cs"/>
            </a:endParaRPr>
          </a:p>
        </p:txBody>
      </p:sp>
    </p:spTree>
    <p:extLst>
      <p:ext uri="{BB962C8B-B14F-4D97-AF65-F5344CB8AC3E}">
        <p14:creationId xmlns:p14="http://schemas.microsoft.com/office/powerpoint/2010/main" val="1279147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Let’s assume we want to monitor a simple actual sales vs. goal and we have this data, which could be easily updated:</a:t>
            </a:r>
            <a:endParaRPr lang="en-US" sz="3200" dirty="0">
              <a:latin typeface="+mj-lt"/>
              <a:ea typeface="+mj-ea"/>
              <a:cs typeface="+mj-cs"/>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89" y="2180671"/>
            <a:ext cx="4941260" cy="384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53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For each individual, a table would be set up like this:</a:t>
            </a:r>
            <a:endParaRPr lang="en-US" sz="3200" dirty="0">
              <a:latin typeface="+mj-lt"/>
              <a:ea typeface="+mj-ea"/>
              <a:cs typeface="+mj-cs"/>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2079220"/>
            <a:ext cx="8666879" cy="191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965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A note about the data updates:</a:t>
            </a:r>
            <a:endParaRPr lang="en-US" sz="3200" dirty="0">
              <a:latin typeface="+mj-lt"/>
              <a:ea typeface="+mj-ea"/>
              <a:cs typeface="+mj-cs"/>
            </a:endParaRPr>
          </a:p>
        </p:txBody>
      </p:sp>
      <p:sp>
        <p:nvSpPr>
          <p:cNvPr id="4" name="Content Placeholder 2"/>
          <p:cNvSpPr txBox="1">
            <a:spLocks/>
          </p:cNvSpPr>
          <p:nvPr/>
        </p:nvSpPr>
        <p:spPr>
          <a:xfrm>
            <a:off x="287338" y="1398394"/>
            <a:ext cx="8569325" cy="3813175"/>
          </a:xfrm>
          <a:prstGeom prst="rect">
            <a:avLst/>
          </a:prstGeom>
        </p:spPr>
        <p:txBody>
          <a:bodyPr/>
          <a:lstStyle>
            <a:lvl1pPr marL="339725" indent="-339725" algn="l" defTabSz="339725" rtl="0" eaLnBrk="1" fontAlgn="base" hangingPunct="1">
              <a:spcBef>
                <a:spcPct val="20000"/>
              </a:spcBef>
              <a:spcAft>
                <a:spcPct val="0"/>
              </a:spcAft>
              <a:buClr>
                <a:srgbClr val="FF0000"/>
              </a:buClr>
              <a:buFont typeface="Arial" pitchFamily="34" charset="0"/>
              <a:buChar char="•"/>
              <a:defRPr sz="2800">
                <a:solidFill>
                  <a:schemeClr val="tx1"/>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defTabSz="627063" rtl="0" eaLnBrk="1" fontAlgn="base" hangingPunct="1">
              <a:spcBef>
                <a:spcPct val="20000"/>
              </a:spcBef>
              <a:spcAft>
                <a:spcPct val="0"/>
              </a:spcAft>
              <a:buClr>
                <a:srgbClr val="FF0000"/>
              </a:buClr>
              <a:buFont typeface="Univers HSBCPB Con 520" pitchFamily="34" charset="0"/>
              <a:buChar char="-"/>
              <a:defRPr sz="2400">
                <a:solidFill>
                  <a:schemeClr val="tx1"/>
                </a:solidFill>
                <a:latin typeface="+mn-lt"/>
              </a:defRPr>
            </a:lvl3pPr>
            <a:lvl4pPr marL="971550" indent="-328613" algn="l" rtl="0" eaLnBrk="1" fontAlgn="base" hangingPunct="1">
              <a:spcBef>
                <a:spcPct val="20000"/>
              </a:spcBef>
              <a:spcAft>
                <a:spcPct val="0"/>
              </a:spcAft>
              <a:buClr>
                <a:srgbClr val="FF0000"/>
              </a:buClr>
              <a:buFont typeface="Arial" pitchFamily="34" charset="0"/>
              <a:buChar char="•"/>
              <a:defRPr sz="2000">
                <a:solidFill>
                  <a:schemeClr val="tx1"/>
                </a:solidFill>
                <a:latin typeface="+mn-lt"/>
              </a:defRPr>
            </a:lvl4pPr>
            <a:lvl5pPr marL="1301750" indent="-328613" algn="l" rtl="0" eaLnBrk="1" fontAlgn="base" hangingPunct="1">
              <a:spcBef>
                <a:spcPct val="20000"/>
              </a:spcBef>
              <a:spcAft>
                <a:spcPct val="0"/>
              </a:spcAft>
              <a:buClr>
                <a:srgbClr val="FF0000"/>
              </a:buClr>
              <a:buFont typeface="Univers HSBCPB Con 520" pitchFamily="34" charset="0"/>
              <a:buChar char="-"/>
              <a:defRPr sz="1800">
                <a:solidFill>
                  <a:schemeClr val="tx1"/>
                </a:solidFill>
                <a:latin typeface="+mn-lt"/>
              </a:defRPr>
            </a:lvl5pPr>
            <a:lvl6pPr marL="1758950" indent="-328613" algn="l" rtl="0" eaLnBrk="1" fontAlgn="base" hangingPunct="1">
              <a:spcBef>
                <a:spcPct val="20000"/>
              </a:spcBef>
              <a:spcAft>
                <a:spcPct val="0"/>
              </a:spcAft>
              <a:buClr>
                <a:srgbClr val="FF0000"/>
              </a:buClr>
              <a:buFont typeface="Arial" pitchFamily="34" charset="0"/>
              <a:buChar char="•"/>
              <a:defRPr sz="1600">
                <a:solidFill>
                  <a:schemeClr val="tx1"/>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marL="347662" lvl="2" indent="0" defTabSz="339725">
              <a:lnSpc>
                <a:spcPct val="90000"/>
              </a:lnSpc>
              <a:buFont typeface="Univers HSBCPB Con 520" pitchFamily="34" charset="0"/>
              <a:buNone/>
              <a:defRPr/>
            </a:pPr>
            <a:endParaRPr lang="en-US" sz="2200" b="0" kern="0" dirty="0" smtClean="0">
              <a:solidFill>
                <a:srgbClr val="685040"/>
              </a:solidFill>
            </a:endParaRPr>
          </a:p>
          <a:p>
            <a:pPr marL="690562" lvl="2" indent="-342900" defTabSz="339725">
              <a:lnSpc>
                <a:spcPct val="90000"/>
              </a:lnSpc>
              <a:defRPr/>
            </a:pPr>
            <a:r>
              <a:rPr lang="en-US" sz="2200" b="0" kern="0" dirty="0" smtClean="0">
                <a:solidFill>
                  <a:srgbClr val="685040"/>
                </a:solidFill>
              </a:rPr>
              <a:t>In this scenario, the only data that would need to be updated regularly is the sales/goal table.  The other individual tables (i.e. the previous slide) and all of the images are one-time setups.</a:t>
            </a:r>
            <a:endParaRPr lang="en-US" b="0" kern="0" dirty="0" smtClean="0">
              <a:solidFill>
                <a:srgbClr val="685040"/>
              </a:solidFill>
            </a:endParaRPr>
          </a:p>
        </p:txBody>
      </p:sp>
    </p:spTree>
    <p:extLst>
      <p:ext uri="{BB962C8B-B14F-4D97-AF65-F5344CB8AC3E}">
        <p14:creationId xmlns:p14="http://schemas.microsoft.com/office/powerpoint/2010/main" val="4191568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Next, click on the doughnut and choose “select data.” </a:t>
            </a:r>
            <a:endParaRPr lang="en-US" sz="3200" dirty="0">
              <a:latin typeface="+mj-lt"/>
              <a:ea typeface="+mj-ea"/>
              <a:cs typeface="+mj-cs"/>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33" y="1644650"/>
            <a:ext cx="6218249" cy="462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2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Next, click on the doughnut and choose “select data.” Find the “add” button, and then change “series values” to point to the individual-specific data like this:</a:t>
            </a:r>
            <a:endParaRPr lang="en-US" sz="3200" dirty="0">
              <a:latin typeface="+mj-lt"/>
              <a:ea typeface="+mj-ea"/>
              <a:cs typeface="+mj-cs"/>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361" y="2554250"/>
            <a:ext cx="7553546" cy="343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941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You will see this new image now:</a:t>
            </a:r>
            <a:endParaRPr lang="en-US" sz="3200" dirty="0">
              <a:latin typeface="+mj-lt"/>
              <a:ea typeface="+mj-ea"/>
              <a:cs typeface="+mj-cs"/>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974" y="1821268"/>
            <a:ext cx="47720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8686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Right click on the outer ring and find the “change chart” option.  Select pie chart.</a:t>
            </a:r>
            <a:br>
              <a:rPr lang="en-US" sz="3200" dirty="0" smtClean="0">
                <a:latin typeface="+mj-lt"/>
                <a:ea typeface="+mj-ea"/>
                <a:cs typeface="+mj-cs"/>
              </a:rPr>
            </a:br>
            <a:r>
              <a:rPr lang="en-US" sz="3200" dirty="0" smtClean="0">
                <a:latin typeface="+mj-lt"/>
                <a:ea typeface="+mj-ea"/>
                <a:cs typeface="+mj-cs"/>
              </a:rPr>
              <a:t>Now you will have something like this:</a:t>
            </a:r>
            <a:endParaRPr lang="en-US" sz="3200" dirty="0">
              <a:latin typeface="+mj-lt"/>
              <a:ea typeface="+mj-ea"/>
              <a:cs typeface="+mj-cs"/>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377" y="2527004"/>
            <a:ext cx="503872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426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Using the same approach as above, but now for the pie chart, rotate the image using the rotation slider in the “format data series” area.  If you zero lines up you are set.</a:t>
            </a:r>
            <a:endParaRPr lang="en-US" sz="3200" dirty="0">
              <a:latin typeface="+mj-lt"/>
              <a:ea typeface="+mj-ea"/>
              <a:cs typeface="+mj-cs"/>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51" y="2790982"/>
            <a:ext cx="8464306" cy="317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546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Next, right click on the blue and green portions of the inner pie chart and change the color to white.  </a:t>
            </a:r>
            <a:endParaRPr lang="en-US" sz="3200" dirty="0">
              <a:latin typeface="+mj-lt"/>
              <a:ea typeface="+mj-ea"/>
              <a:cs typeface="+mj-cs"/>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351" y="2765573"/>
            <a:ext cx="55435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059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You can fine tune the image by adding labels as needed.</a:t>
            </a:r>
            <a:endParaRPr lang="en-US" sz="3200" dirty="0">
              <a:latin typeface="+mj-lt"/>
              <a:ea typeface="+mj-ea"/>
              <a:cs typeface="+mj-cs"/>
            </a:endParaRPr>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 t="9962" r="12291" b="-871"/>
          <a:stretch/>
        </p:blipFill>
        <p:spPr bwMode="auto">
          <a:xfrm>
            <a:off x="595423" y="1655282"/>
            <a:ext cx="3448497" cy="252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939" y="1616223"/>
            <a:ext cx="3694442" cy="256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23" y="4178595"/>
            <a:ext cx="3448497" cy="233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890" y="4178595"/>
            <a:ext cx="3691491" cy="2396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86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121408"/>
            <a:ext cx="8569325" cy="3813175"/>
          </a:xfrm>
        </p:spPr>
        <p:txBody>
          <a:bodyPr/>
          <a:lstStyle/>
          <a:p>
            <a:pPr marL="0" lvl="1" indent="0" algn="just" defTabSz="339725">
              <a:lnSpc>
                <a:spcPct val="90000"/>
              </a:lnSpc>
              <a:buClr>
                <a:srgbClr val="FF0000"/>
              </a:buClr>
              <a:buNone/>
              <a:defRPr/>
            </a:pPr>
            <a:r>
              <a:rPr lang="en-US" sz="2400" dirty="0" smtClean="0">
                <a:solidFill>
                  <a:srgbClr val="685040"/>
                </a:solidFill>
              </a:rPr>
              <a:t>A key aspect of traditional financial reporting is a comparison of budget and actual, but when is being on budget a bad thing?</a:t>
            </a:r>
          </a:p>
          <a:p>
            <a:pPr marL="0" lvl="1" indent="0" algn="just" defTabSz="339725">
              <a:lnSpc>
                <a:spcPct val="90000"/>
              </a:lnSpc>
              <a:buClr>
                <a:srgbClr val="FF0000"/>
              </a:buClr>
              <a:buNone/>
              <a:defRPr/>
            </a:pPr>
            <a:endParaRPr lang="en-US" sz="2400" dirty="0">
              <a:solidFill>
                <a:srgbClr val="685040"/>
              </a:solidFill>
            </a:endParaRPr>
          </a:p>
          <a:p>
            <a:pPr marL="457200" lvl="1" indent="-457200" algn="just" defTabSz="339725">
              <a:lnSpc>
                <a:spcPct val="90000"/>
              </a:lnSpc>
              <a:buClr>
                <a:srgbClr val="FF0000"/>
              </a:buClr>
              <a:buFont typeface="Trebuchet MS" pitchFamily="34" charset="0"/>
              <a:buAutoNum type="arabicParenR"/>
              <a:defRPr/>
            </a:pPr>
            <a:r>
              <a:rPr lang="en-US" sz="2400" dirty="0">
                <a:solidFill>
                  <a:srgbClr val="685040"/>
                </a:solidFill>
              </a:rPr>
              <a:t>When we don’t account for timing </a:t>
            </a:r>
            <a:r>
              <a:rPr lang="en-US" sz="2400" dirty="0" smtClean="0">
                <a:solidFill>
                  <a:srgbClr val="685040"/>
                </a:solidFill>
              </a:rPr>
              <a:t>differences</a:t>
            </a:r>
            <a:endParaRPr lang="en-US" sz="2400" dirty="0">
              <a:solidFill>
                <a:srgbClr val="685040"/>
              </a:solidFill>
            </a:endParaRPr>
          </a:p>
          <a:p>
            <a:pPr marL="457200" lvl="1" indent="-457200" algn="just" defTabSz="339725">
              <a:lnSpc>
                <a:spcPct val="90000"/>
              </a:lnSpc>
              <a:buClr>
                <a:srgbClr val="FF0000"/>
              </a:buClr>
              <a:buAutoNum type="arabicParenR"/>
              <a:defRPr/>
            </a:pPr>
            <a:r>
              <a:rPr lang="en-US" sz="2400" dirty="0">
                <a:solidFill>
                  <a:srgbClr val="685040"/>
                </a:solidFill>
              </a:rPr>
              <a:t>When we have opportunities to be better than </a:t>
            </a:r>
            <a:r>
              <a:rPr lang="en-US" sz="2400" dirty="0" smtClean="0">
                <a:solidFill>
                  <a:srgbClr val="685040"/>
                </a:solidFill>
              </a:rPr>
              <a:t>budget</a:t>
            </a:r>
            <a:endParaRPr lang="en-US" sz="2400" dirty="0">
              <a:solidFill>
                <a:srgbClr val="685040"/>
              </a:solidFill>
            </a:endParaRPr>
          </a:p>
          <a:p>
            <a:pPr marL="457200" lvl="1" indent="-457200" algn="just" defTabSz="339725">
              <a:lnSpc>
                <a:spcPct val="90000"/>
              </a:lnSpc>
              <a:buClr>
                <a:srgbClr val="FF0000"/>
              </a:buClr>
              <a:buAutoNum type="arabicParenR"/>
              <a:defRPr/>
            </a:pPr>
            <a:r>
              <a:rPr lang="en-US" sz="2400" dirty="0">
                <a:solidFill>
                  <a:srgbClr val="685040"/>
                </a:solidFill>
              </a:rPr>
              <a:t>When under budget means behind </a:t>
            </a:r>
            <a:r>
              <a:rPr lang="en-US" sz="2400" dirty="0" smtClean="0">
                <a:solidFill>
                  <a:srgbClr val="685040"/>
                </a:solidFill>
              </a:rPr>
              <a:t>schedule</a:t>
            </a:r>
            <a:endParaRPr lang="en-US" sz="2400" dirty="0">
              <a:solidFill>
                <a:srgbClr val="685040"/>
              </a:solidFill>
            </a:endParaRPr>
          </a:p>
          <a:p>
            <a:pPr marL="457200" lvl="1" indent="-457200" algn="just" defTabSz="339725">
              <a:lnSpc>
                <a:spcPct val="90000"/>
              </a:lnSpc>
              <a:buClr>
                <a:srgbClr val="FF0000"/>
              </a:buClr>
              <a:buAutoNum type="arabicParenR"/>
              <a:defRPr/>
            </a:pPr>
            <a:r>
              <a:rPr lang="en-US" sz="2400" dirty="0">
                <a:solidFill>
                  <a:srgbClr val="685040"/>
                </a:solidFill>
              </a:rPr>
              <a:t>When our strategic interest and budget are </a:t>
            </a:r>
            <a:r>
              <a:rPr lang="en-US" sz="2400" dirty="0" smtClean="0">
                <a:solidFill>
                  <a:srgbClr val="685040"/>
                </a:solidFill>
              </a:rPr>
              <a:t>misaligned</a:t>
            </a:r>
            <a:endParaRPr lang="en-US" sz="2400" dirty="0">
              <a:solidFill>
                <a:srgbClr val="685040"/>
              </a:solidFill>
            </a:endParaRPr>
          </a:p>
          <a:p>
            <a:pPr marL="0" lvl="1" indent="0" algn="just" defTabSz="339725">
              <a:lnSpc>
                <a:spcPct val="90000"/>
              </a:lnSpc>
              <a:buClr>
                <a:srgbClr val="FF0000"/>
              </a:buClr>
              <a:buNone/>
              <a:defRPr/>
            </a:pPr>
            <a:endParaRPr lang="en-US" sz="2400" dirty="0">
              <a:solidFill>
                <a:srgbClr val="685040"/>
              </a:solidFill>
            </a:endParaRPr>
          </a:p>
          <a:p>
            <a:pPr marL="0" lvl="1" indent="0" algn="just" defTabSz="339725">
              <a:lnSpc>
                <a:spcPct val="90000"/>
              </a:lnSpc>
              <a:buClr>
                <a:srgbClr val="FF0000"/>
              </a:buClr>
              <a:buNone/>
              <a:defRPr/>
            </a:pPr>
            <a:endParaRPr lang="en-US" sz="2400" dirty="0">
              <a:solidFill>
                <a:srgbClr val="685040"/>
              </a:solidFill>
            </a:endParaRP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a:latin typeface="+mj-lt"/>
                <a:ea typeface="+mj-ea"/>
                <a:cs typeface="+mj-cs"/>
              </a:rPr>
              <a:t>W</a:t>
            </a:r>
            <a:r>
              <a:rPr lang="en-US" sz="3200" dirty="0" smtClean="0">
                <a:latin typeface="+mj-lt"/>
                <a:ea typeface="+mj-ea"/>
                <a:cs typeface="+mj-cs"/>
              </a:rPr>
              <a:t>eaknesses </a:t>
            </a:r>
            <a:r>
              <a:rPr lang="en-US" sz="3200" dirty="0">
                <a:latin typeface="+mj-lt"/>
                <a:ea typeface="+mj-ea"/>
                <a:cs typeface="+mj-cs"/>
              </a:rPr>
              <a:t>in </a:t>
            </a:r>
            <a:r>
              <a:rPr lang="en-US" sz="3200" dirty="0" smtClean="0">
                <a:latin typeface="+mj-lt"/>
                <a:ea typeface="+mj-ea"/>
                <a:cs typeface="+mj-cs"/>
              </a:rPr>
              <a:t>Traditional </a:t>
            </a:r>
            <a:r>
              <a:rPr lang="en-US" sz="3200" dirty="0">
                <a:latin typeface="+mj-lt"/>
                <a:ea typeface="+mj-ea"/>
                <a:cs typeface="+mj-cs"/>
              </a:rPr>
              <a:t>R</a:t>
            </a:r>
            <a:r>
              <a:rPr lang="en-US" sz="3200" dirty="0" smtClean="0">
                <a:latin typeface="+mj-lt"/>
                <a:ea typeface="+mj-ea"/>
                <a:cs typeface="+mj-cs"/>
              </a:rPr>
              <a:t>eporting</a:t>
            </a:r>
            <a:endParaRPr lang="en-US" sz="3200" dirty="0">
              <a:latin typeface="+mj-lt"/>
              <a:ea typeface="+mj-ea"/>
              <a:cs typeface="+mj-cs"/>
            </a:endParaRPr>
          </a:p>
        </p:txBody>
      </p:sp>
    </p:spTree>
    <p:extLst>
      <p:ext uri="{BB962C8B-B14F-4D97-AF65-F5344CB8AC3E}">
        <p14:creationId xmlns:p14="http://schemas.microsoft.com/office/powerpoint/2010/main" val="282959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Some other classics:</a:t>
            </a:r>
            <a:endParaRPr lang="en-US" sz="3200" dirty="0">
              <a:latin typeface="+mj-lt"/>
              <a:ea typeface="+mj-ea"/>
              <a:cs typeface="+mj-cs"/>
            </a:endParaRPr>
          </a:p>
        </p:txBody>
      </p:sp>
      <p:sp>
        <p:nvSpPr>
          <p:cNvPr id="8" name="Content Placeholder 2"/>
          <p:cNvSpPr txBox="1">
            <a:spLocks/>
          </p:cNvSpPr>
          <p:nvPr/>
        </p:nvSpPr>
        <p:spPr>
          <a:xfrm>
            <a:off x="287338" y="1552353"/>
            <a:ext cx="8569325" cy="4530689"/>
          </a:xfrm>
          <a:prstGeom prst="rect">
            <a:avLst/>
          </a:prstGeom>
        </p:spPr>
        <p:txBody>
          <a:bodyPr/>
          <a:lstStyle>
            <a:lvl1pPr marL="339725" indent="-339725" algn="l" defTabSz="339725" rtl="0" eaLnBrk="1" fontAlgn="base" hangingPunct="1">
              <a:spcBef>
                <a:spcPct val="20000"/>
              </a:spcBef>
              <a:spcAft>
                <a:spcPct val="0"/>
              </a:spcAft>
              <a:buClr>
                <a:srgbClr val="FF0000"/>
              </a:buClr>
              <a:buFont typeface="Arial" pitchFamily="34" charset="0"/>
              <a:buChar char="•"/>
              <a:defRPr sz="2800">
                <a:solidFill>
                  <a:schemeClr val="tx1"/>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defTabSz="627063" rtl="0" eaLnBrk="1" fontAlgn="base" hangingPunct="1">
              <a:spcBef>
                <a:spcPct val="20000"/>
              </a:spcBef>
              <a:spcAft>
                <a:spcPct val="0"/>
              </a:spcAft>
              <a:buClr>
                <a:srgbClr val="FF0000"/>
              </a:buClr>
              <a:buFont typeface="Univers HSBCPB Con 520" pitchFamily="34" charset="0"/>
              <a:buChar char="-"/>
              <a:defRPr sz="2400">
                <a:solidFill>
                  <a:schemeClr val="tx1"/>
                </a:solidFill>
                <a:latin typeface="+mn-lt"/>
              </a:defRPr>
            </a:lvl3pPr>
            <a:lvl4pPr marL="971550" indent="-328613" algn="l" rtl="0" eaLnBrk="1" fontAlgn="base" hangingPunct="1">
              <a:spcBef>
                <a:spcPct val="20000"/>
              </a:spcBef>
              <a:spcAft>
                <a:spcPct val="0"/>
              </a:spcAft>
              <a:buClr>
                <a:srgbClr val="FF0000"/>
              </a:buClr>
              <a:buFont typeface="Arial" pitchFamily="34" charset="0"/>
              <a:buChar char="•"/>
              <a:defRPr sz="2000">
                <a:solidFill>
                  <a:schemeClr val="tx1"/>
                </a:solidFill>
                <a:latin typeface="+mn-lt"/>
              </a:defRPr>
            </a:lvl4pPr>
            <a:lvl5pPr marL="1301750" indent="-328613" algn="l" rtl="0" eaLnBrk="1" fontAlgn="base" hangingPunct="1">
              <a:spcBef>
                <a:spcPct val="20000"/>
              </a:spcBef>
              <a:spcAft>
                <a:spcPct val="0"/>
              </a:spcAft>
              <a:buClr>
                <a:srgbClr val="FF0000"/>
              </a:buClr>
              <a:buFont typeface="Univers HSBCPB Con 520" pitchFamily="34" charset="0"/>
              <a:buChar char="-"/>
              <a:defRPr sz="1800">
                <a:solidFill>
                  <a:schemeClr val="tx1"/>
                </a:solidFill>
                <a:latin typeface="+mn-lt"/>
              </a:defRPr>
            </a:lvl5pPr>
            <a:lvl6pPr marL="1758950" indent="-328613" algn="l" rtl="0" eaLnBrk="1" fontAlgn="base" hangingPunct="1">
              <a:spcBef>
                <a:spcPct val="20000"/>
              </a:spcBef>
              <a:spcAft>
                <a:spcPct val="0"/>
              </a:spcAft>
              <a:buClr>
                <a:srgbClr val="FF0000"/>
              </a:buClr>
              <a:buFont typeface="Arial" pitchFamily="34" charset="0"/>
              <a:buChar char="•"/>
              <a:defRPr sz="1600">
                <a:solidFill>
                  <a:schemeClr val="tx1"/>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marL="0" lvl="1" indent="0" defTabSz="339725">
              <a:lnSpc>
                <a:spcPct val="90000"/>
              </a:lnSpc>
              <a:buClr>
                <a:srgbClr val="FF0000"/>
              </a:buClr>
              <a:buFontTx/>
              <a:buNone/>
              <a:defRPr/>
            </a:pPr>
            <a:r>
              <a:rPr lang="en-US" sz="2400" b="0" kern="0" dirty="0" smtClean="0">
                <a:solidFill>
                  <a:srgbClr val="685040"/>
                </a:solidFill>
              </a:rPr>
              <a:t>The thermometer - see instructions at this sight for the images shown below.</a:t>
            </a:r>
          </a:p>
          <a:p>
            <a:pPr marL="0" lvl="1" indent="0" defTabSz="339725">
              <a:lnSpc>
                <a:spcPct val="90000"/>
              </a:lnSpc>
              <a:buClr>
                <a:srgbClr val="FF0000"/>
              </a:buClr>
              <a:buFontTx/>
              <a:buNone/>
              <a:defRPr/>
            </a:pPr>
            <a:r>
              <a:rPr lang="en-US" sz="2400" b="0" kern="0" dirty="0" smtClean="0">
                <a:solidFill>
                  <a:srgbClr val="685040"/>
                </a:solidFill>
              </a:rPr>
              <a:t>http</a:t>
            </a:r>
            <a:r>
              <a:rPr lang="en-US" sz="2400" b="0" kern="0" dirty="0">
                <a:solidFill>
                  <a:srgbClr val="685040"/>
                </a:solidFill>
              </a:rPr>
              <a:t>://chandoo.org/wp/2008/06/26/thermometer-charts-in-excel-howto/ </a:t>
            </a:r>
            <a:endParaRPr lang="en-US" sz="2400" b="0" kern="0" dirty="0" smtClean="0">
              <a:solidFill>
                <a:srgbClr val="685040"/>
              </a:solidFill>
            </a:endParaRPr>
          </a:p>
          <a:p>
            <a:pPr marL="0" lvl="1" indent="0" defTabSz="339725">
              <a:lnSpc>
                <a:spcPct val="90000"/>
              </a:lnSpc>
              <a:buClr>
                <a:srgbClr val="FF0000"/>
              </a:buClr>
              <a:buFontTx/>
              <a:buNone/>
              <a:defRPr/>
            </a:pPr>
            <a:endParaRPr lang="en-US" sz="2400" b="0" kern="0" dirty="0" smtClean="0">
              <a:solidFill>
                <a:srgbClr val="685040"/>
              </a:solidFill>
            </a:endParaRPr>
          </a:p>
          <a:p>
            <a:pPr marL="0" lvl="1" indent="0" defTabSz="339725">
              <a:lnSpc>
                <a:spcPct val="90000"/>
              </a:lnSpc>
              <a:buClr>
                <a:srgbClr val="FF0000"/>
              </a:buClr>
              <a:buFontTx/>
              <a:buNone/>
              <a:defRPr/>
            </a:pPr>
            <a:endParaRPr lang="en-US" sz="2400" b="0" kern="0" dirty="0" smtClean="0">
              <a:solidFill>
                <a:srgbClr val="685040"/>
              </a:solidFill>
            </a:endParaRPr>
          </a:p>
          <a:p>
            <a:pPr marL="0" lvl="1" indent="0" defTabSz="339725">
              <a:lnSpc>
                <a:spcPct val="90000"/>
              </a:lnSpc>
              <a:buClr>
                <a:srgbClr val="FF0000"/>
              </a:buClr>
              <a:buFontTx/>
              <a:buNone/>
              <a:defRPr/>
            </a:pPr>
            <a:endParaRPr lang="en-US" sz="2400" b="0" kern="0" dirty="0" smtClean="0">
              <a:solidFill>
                <a:srgbClr val="685040"/>
              </a:solidFill>
            </a:endParaRPr>
          </a:p>
          <a:p>
            <a:pPr marL="0" lvl="1" indent="0" defTabSz="339725">
              <a:lnSpc>
                <a:spcPct val="90000"/>
              </a:lnSpc>
              <a:buClr>
                <a:srgbClr val="FF0000"/>
              </a:buClr>
              <a:buFontTx/>
              <a:buNone/>
              <a:defRPr/>
            </a:pPr>
            <a:endParaRPr lang="en-US" sz="2400" b="0" kern="0" dirty="0">
              <a:solidFill>
                <a:srgbClr val="68504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03" y="3177917"/>
            <a:ext cx="13049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336" y="3377942"/>
            <a:ext cx="9048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0736" y="3263642"/>
            <a:ext cx="92392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299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Another classic:</a:t>
            </a:r>
            <a:endParaRPr lang="en-US" sz="3200" dirty="0">
              <a:latin typeface="+mj-lt"/>
              <a:ea typeface="+mj-ea"/>
              <a:cs typeface="+mj-cs"/>
            </a:endParaRPr>
          </a:p>
        </p:txBody>
      </p:sp>
      <p:sp>
        <p:nvSpPr>
          <p:cNvPr id="8" name="Content Placeholder 2"/>
          <p:cNvSpPr txBox="1">
            <a:spLocks/>
          </p:cNvSpPr>
          <p:nvPr/>
        </p:nvSpPr>
        <p:spPr>
          <a:xfrm>
            <a:off x="287338" y="1552353"/>
            <a:ext cx="8569325" cy="4530689"/>
          </a:xfrm>
          <a:prstGeom prst="rect">
            <a:avLst/>
          </a:prstGeom>
        </p:spPr>
        <p:txBody>
          <a:bodyPr/>
          <a:lstStyle>
            <a:lvl1pPr marL="339725" indent="-339725" algn="l" defTabSz="339725" rtl="0" eaLnBrk="1" fontAlgn="base" hangingPunct="1">
              <a:spcBef>
                <a:spcPct val="20000"/>
              </a:spcBef>
              <a:spcAft>
                <a:spcPct val="0"/>
              </a:spcAft>
              <a:buClr>
                <a:srgbClr val="FF0000"/>
              </a:buClr>
              <a:buFont typeface="Arial" pitchFamily="34" charset="0"/>
              <a:buChar char="•"/>
              <a:defRPr sz="2800">
                <a:solidFill>
                  <a:schemeClr val="tx1"/>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defTabSz="627063" rtl="0" eaLnBrk="1" fontAlgn="base" hangingPunct="1">
              <a:spcBef>
                <a:spcPct val="20000"/>
              </a:spcBef>
              <a:spcAft>
                <a:spcPct val="0"/>
              </a:spcAft>
              <a:buClr>
                <a:srgbClr val="FF0000"/>
              </a:buClr>
              <a:buFont typeface="Univers HSBCPB Con 520" pitchFamily="34" charset="0"/>
              <a:buChar char="-"/>
              <a:defRPr sz="2400">
                <a:solidFill>
                  <a:schemeClr val="tx1"/>
                </a:solidFill>
                <a:latin typeface="+mn-lt"/>
              </a:defRPr>
            </a:lvl3pPr>
            <a:lvl4pPr marL="971550" indent="-328613" algn="l" rtl="0" eaLnBrk="1" fontAlgn="base" hangingPunct="1">
              <a:spcBef>
                <a:spcPct val="20000"/>
              </a:spcBef>
              <a:spcAft>
                <a:spcPct val="0"/>
              </a:spcAft>
              <a:buClr>
                <a:srgbClr val="FF0000"/>
              </a:buClr>
              <a:buFont typeface="Arial" pitchFamily="34" charset="0"/>
              <a:buChar char="•"/>
              <a:defRPr sz="2000">
                <a:solidFill>
                  <a:schemeClr val="tx1"/>
                </a:solidFill>
                <a:latin typeface="+mn-lt"/>
              </a:defRPr>
            </a:lvl4pPr>
            <a:lvl5pPr marL="1301750" indent="-328613" algn="l" rtl="0" eaLnBrk="1" fontAlgn="base" hangingPunct="1">
              <a:spcBef>
                <a:spcPct val="20000"/>
              </a:spcBef>
              <a:spcAft>
                <a:spcPct val="0"/>
              </a:spcAft>
              <a:buClr>
                <a:srgbClr val="FF0000"/>
              </a:buClr>
              <a:buFont typeface="Univers HSBCPB Con 520" pitchFamily="34" charset="0"/>
              <a:buChar char="-"/>
              <a:defRPr sz="1800">
                <a:solidFill>
                  <a:schemeClr val="tx1"/>
                </a:solidFill>
                <a:latin typeface="+mn-lt"/>
              </a:defRPr>
            </a:lvl5pPr>
            <a:lvl6pPr marL="1758950" indent="-328613" algn="l" rtl="0" eaLnBrk="1" fontAlgn="base" hangingPunct="1">
              <a:spcBef>
                <a:spcPct val="20000"/>
              </a:spcBef>
              <a:spcAft>
                <a:spcPct val="0"/>
              </a:spcAft>
              <a:buClr>
                <a:srgbClr val="FF0000"/>
              </a:buClr>
              <a:buFont typeface="Arial" pitchFamily="34" charset="0"/>
              <a:buChar char="•"/>
              <a:defRPr sz="1600">
                <a:solidFill>
                  <a:schemeClr val="tx1"/>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marL="0" lvl="1" indent="0" defTabSz="339725">
              <a:lnSpc>
                <a:spcPct val="90000"/>
              </a:lnSpc>
              <a:buClr>
                <a:srgbClr val="FF0000"/>
              </a:buClr>
              <a:buFontTx/>
              <a:buNone/>
              <a:defRPr/>
            </a:pPr>
            <a:r>
              <a:rPr lang="en-US" sz="2400" b="0" kern="0" dirty="0" smtClean="0">
                <a:solidFill>
                  <a:srgbClr val="685040"/>
                </a:solidFill>
              </a:rPr>
              <a:t>The thermometer - see instructions at this sight for the images shown below.</a:t>
            </a:r>
          </a:p>
          <a:p>
            <a:pPr marL="0" lvl="1" indent="0" defTabSz="339725">
              <a:lnSpc>
                <a:spcPct val="90000"/>
              </a:lnSpc>
              <a:buClr>
                <a:srgbClr val="FF0000"/>
              </a:buClr>
              <a:buFontTx/>
              <a:buNone/>
              <a:defRPr/>
            </a:pPr>
            <a:r>
              <a:rPr lang="en-US" sz="2400" b="0" kern="0" dirty="0" smtClean="0">
                <a:solidFill>
                  <a:srgbClr val="685040"/>
                </a:solidFill>
              </a:rPr>
              <a:t>http</a:t>
            </a:r>
            <a:r>
              <a:rPr lang="en-US" sz="2400" b="0" kern="0" dirty="0">
                <a:solidFill>
                  <a:srgbClr val="685040"/>
                </a:solidFill>
              </a:rPr>
              <a:t>://chandoo.org/wp/2008/06/26/thermometer-charts-in-excel-howto/ </a:t>
            </a:r>
            <a:endParaRPr lang="en-US" sz="2400" b="0" kern="0" dirty="0" smtClean="0">
              <a:solidFill>
                <a:srgbClr val="685040"/>
              </a:solidFill>
            </a:endParaRPr>
          </a:p>
          <a:p>
            <a:pPr marL="0" lvl="1" indent="0" defTabSz="339725">
              <a:lnSpc>
                <a:spcPct val="90000"/>
              </a:lnSpc>
              <a:buClr>
                <a:srgbClr val="FF0000"/>
              </a:buClr>
              <a:buFontTx/>
              <a:buNone/>
              <a:defRPr/>
            </a:pPr>
            <a:endParaRPr lang="en-US" sz="2400" b="0" kern="0" dirty="0" smtClean="0">
              <a:solidFill>
                <a:srgbClr val="685040"/>
              </a:solidFill>
            </a:endParaRPr>
          </a:p>
          <a:p>
            <a:pPr marL="0" lvl="1" indent="0" defTabSz="339725">
              <a:lnSpc>
                <a:spcPct val="90000"/>
              </a:lnSpc>
              <a:buClr>
                <a:srgbClr val="FF0000"/>
              </a:buClr>
              <a:buFontTx/>
              <a:buNone/>
              <a:defRPr/>
            </a:pPr>
            <a:endParaRPr lang="en-US" sz="2400" b="0" kern="0" dirty="0" smtClean="0">
              <a:solidFill>
                <a:srgbClr val="685040"/>
              </a:solidFill>
            </a:endParaRPr>
          </a:p>
          <a:p>
            <a:pPr marL="0" lvl="1" indent="0" defTabSz="339725">
              <a:lnSpc>
                <a:spcPct val="90000"/>
              </a:lnSpc>
              <a:buClr>
                <a:srgbClr val="FF0000"/>
              </a:buClr>
              <a:buFontTx/>
              <a:buNone/>
              <a:defRPr/>
            </a:pPr>
            <a:endParaRPr lang="en-US" sz="2400" b="0" kern="0" dirty="0" smtClean="0">
              <a:solidFill>
                <a:srgbClr val="685040"/>
              </a:solidFill>
            </a:endParaRPr>
          </a:p>
          <a:p>
            <a:pPr marL="0" lvl="1" indent="0" defTabSz="339725">
              <a:lnSpc>
                <a:spcPct val="90000"/>
              </a:lnSpc>
              <a:buClr>
                <a:srgbClr val="FF0000"/>
              </a:buClr>
              <a:buFontTx/>
              <a:buNone/>
              <a:defRPr/>
            </a:pPr>
            <a:endParaRPr lang="en-US" sz="2400" b="0" kern="0" dirty="0">
              <a:solidFill>
                <a:srgbClr val="68504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03" y="3177917"/>
            <a:ext cx="13049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336" y="3377942"/>
            <a:ext cx="9048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0736" y="3263642"/>
            <a:ext cx="92392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388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	Keep in mind</a:t>
            </a:r>
            <a:endParaRPr lang="en-US" sz="3200" dirty="0">
              <a:latin typeface="+mj-lt"/>
              <a:ea typeface="+mj-ea"/>
              <a:cs typeface="+mj-cs"/>
            </a:endParaRPr>
          </a:p>
        </p:txBody>
      </p:sp>
      <p:sp>
        <p:nvSpPr>
          <p:cNvPr id="8" name="Content Placeholder 2"/>
          <p:cNvSpPr txBox="1">
            <a:spLocks/>
          </p:cNvSpPr>
          <p:nvPr/>
        </p:nvSpPr>
        <p:spPr>
          <a:xfrm>
            <a:off x="287338" y="1552353"/>
            <a:ext cx="8569325" cy="4530689"/>
          </a:xfrm>
          <a:prstGeom prst="rect">
            <a:avLst/>
          </a:prstGeom>
        </p:spPr>
        <p:txBody>
          <a:bodyPr/>
          <a:lstStyle>
            <a:lvl1pPr marL="339725" indent="-339725" algn="l" defTabSz="339725" rtl="0" eaLnBrk="1" fontAlgn="base" hangingPunct="1">
              <a:spcBef>
                <a:spcPct val="20000"/>
              </a:spcBef>
              <a:spcAft>
                <a:spcPct val="0"/>
              </a:spcAft>
              <a:buClr>
                <a:srgbClr val="FF0000"/>
              </a:buClr>
              <a:buFont typeface="Arial" pitchFamily="34" charset="0"/>
              <a:buChar char="•"/>
              <a:defRPr sz="2800">
                <a:solidFill>
                  <a:schemeClr val="tx1"/>
                </a:solidFill>
                <a:latin typeface="+mn-lt"/>
                <a:ea typeface="+mn-ea"/>
                <a:cs typeface="+mn-cs"/>
              </a:defRPr>
            </a:lvl1pPr>
            <a:lvl2pPr marL="336550" indent="-334963" algn="l" rtl="0" eaLnBrk="1" fontAlgn="base" hangingPunct="1">
              <a:spcBef>
                <a:spcPct val="20000"/>
              </a:spcBef>
              <a:spcAft>
                <a:spcPct val="0"/>
              </a:spcAft>
              <a:buChar char="•"/>
              <a:defRPr>
                <a:solidFill>
                  <a:srgbClr val="786860"/>
                </a:solidFill>
                <a:latin typeface="+mn-lt"/>
              </a:defRPr>
            </a:lvl2pPr>
            <a:lvl3pPr marL="641350" indent="-303213" algn="l" defTabSz="627063" rtl="0" eaLnBrk="1" fontAlgn="base" hangingPunct="1">
              <a:spcBef>
                <a:spcPct val="20000"/>
              </a:spcBef>
              <a:spcAft>
                <a:spcPct val="0"/>
              </a:spcAft>
              <a:buClr>
                <a:srgbClr val="FF0000"/>
              </a:buClr>
              <a:buFont typeface="Univers HSBCPB Con 520" pitchFamily="34" charset="0"/>
              <a:buChar char="-"/>
              <a:defRPr sz="2400">
                <a:solidFill>
                  <a:schemeClr val="tx1"/>
                </a:solidFill>
                <a:latin typeface="+mn-lt"/>
              </a:defRPr>
            </a:lvl3pPr>
            <a:lvl4pPr marL="971550" indent="-328613" algn="l" rtl="0" eaLnBrk="1" fontAlgn="base" hangingPunct="1">
              <a:spcBef>
                <a:spcPct val="20000"/>
              </a:spcBef>
              <a:spcAft>
                <a:spcPct val="0"/>
              </a:spcAft>
              <a:buClr>
                <a:srgbClr val="FF0000"/>
              </a:buClr>
              <a:buFont typeface="Arial" pitchFamily="34" charset="0"/>
              <a:buChar char="•"/>
              <a:defRPr sz="2000">
                <a:solidFill>
                  <a:schemeClr val="tx1"/>
                </a:solidFill>
                <a:latin typeface="+mn-lt"/>
              </a:defRPr>
            </a:lvl4pPr>
            <a:lvl5pPr marL="1301750" indent="-328613" algn="l" rtl="0" eaLnBrk="1" fontAlgn="base" hangingPunct="1">
              <a:spcBef>
                <a:spcPct val="20000"/>
              </a:spcBef>
              <a:spcAft>
                <a:spcPct val="0"/>
              </a:spcAft>
              <a:buClr>
                <a:srgbClr val="FF0000"/>
              </a:buClr>
              <a:buFont typeface="Univers HSBCPB Con 520" pitchFamily="34" charset="0"/>
              <a:buChar char="-"/>
              <a:defRPr sz="1800">
                <a:solidFill>
                  <a:schemeClr val="tx1"/>
                </a:solidFill>
                <a:latin typeface="+mn-lt"/>
              </a:defRPr>
            </a:lvl5pPr>
            <a:lvl6pPr marL="1758950" indent="-328613" algn="l" rtl="0" eaLnBrk="1" fontAlgn="base" hangingPunct="1">
              <a:spcBef>
                <a:spcPct val="20000"/>
              </a:spcBef>
              <a:spcAft>
                <a:spcPct val="0"/>
              </a:spcAft>
              <a:buClr>
                <a:srgbClr val="FF0000"/>
              </a:buClr>
              <a:buFont typeface="Arial" pitchFamily="34" charset="0"/>
              <a:buChar char="•"/>
              <a:defRPr sz="1600">
                <a:solidFill>
                  <a:schemeClr val="tx1"/>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marL="0" lvl="1" indent="0" defTabSz="339725">
              <a:lnSpc>
                <a:spcPct val="90000"/>
              </a:lnSpc>
              <a:buClr>
                <a:srgbClr val="FF0000"/>
              </a:buClr>
              <a:buFontTx/>
              <a:buNone/>
              <a:defRPr/>
            </a:pPr>
            <a:r>
              <a:rPr lang="en-US" sz="2400" b="0" kern="0" dirty="0" smtClean="0">
                <a:solidFill>
                  <a:srgbClr val="685040"/>
                </a:solidFill>
              </a:rPr>
              <a:t>For a dashboard to be effective, you do not need fancy images.  Even a simple bar chart with conditional formatting of the color coding is effective.  </a:t>
            </a:r>
          </a:p>
          <a:p>
            <a:pPr marL="0" lvl="1" indent="0" defTabSz="339725">
              <a:lnSpc>
                <a:spcPct val="90000"/>
              </a:lnSpc>
              <a:buClr>
                <a:srgbClr val="FF0000"/>
              </a:buClr>
              <a:buFontTx/>
              <a:buNone/>
              <a:defRPr/>
            </a:pPr>
            <a:endParaRPr lang="en-US" sz="2400" b="0" kern="0" dirty="0" smtClean="0">
              <a:solidFill>
                <a:srgbClr val="685040"/>
              </a:solidFill>
            </a:endParaRPr>
          </a:p>
          <a:p>
            <a:pPr marL="0" lvl="1" indent="0" defTabSz="339725">
              <a:lnSpc>
                <a:spcPct val="90000"/>
              </a:lnSpc>
              <a:buClr>
                <a:srgbClr val="FF0000"/>
              </a:buClr>
              <a:buFontTx/>
              <a:buNone/>
              <a:defRPr/>
            </a:pPr>
            <a:endParaRPr lang="en-US" sz="2400" b="0" kern="0" dirty="0" smtClean="0">
              <a:solidFill>
                <a:srgbClr val="685040"/>
              </a:solidFill>
            </a:endParaRPr>
          </a:p>
          <a:p>
            <a:pPr marL="0" lvl="1" indent="0" defTabSz="339725">
              <a:lnSpc>
                <a:spcPct val="90000"/>
              </a:lnSpc>
              <a:buClr>
                <a:srgbClr val="FF0000"/>
              </a:buClr>
              <a:buFontTx/>
              <a:buNone/>
              <a:defRPr/>
            </a:pPr>
            <a:endParaRPr lang="en-US" sz="2400" b="0" kern="0" dirty="0" smtClean="0">
              <a:solidFill>
                <a:srgbClr val="685040"/>
              </a:solidFill>
            </a:endParaRPr>
          </a:p>
          <a:p>
            <a:pPr marL="0" lvl="1" indent="0" defTabSz="339725">
              <a:lnSpc>
                <a:spcPct val="90000"/>
              </a:lnSpc>
              <a:buClr>
                <a:srgbClr val="FF0000"/>
              </a:buClr>
              <a:buFontTx/>
              <a:buNone/>
              <a:defRPr/>
            </a:pPr>
            <a:endParaRPr lang="en-US" sz="2400" b="0" kern="0" dirty="0">
              <a:solidFill>
                <a:srgbClr val="685040"/>
              </a:solidFill>
            </a:endParaRPr>
          </a:p>
        </p:txBody>
      </p:sp>
    </p:spTree>
    <p:extLst>
      <p:ext uri="{BB962C8B-B14F-4D97-AF65-F5344CB8AC3E}">
        <p14:creationId xmlns:p14="http://schemas.microsoft.com/office/powerpoint/2010/main" val="191873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pPr marL="339725" lvl="1" indent="-339725" defTabSz="339725">
              <a:lnSpc>
                <a:spcPct val="90000"/>
              </a:lnSpc>
              <a:defRPr/>
            </a:pPr>
            <a:r>
              <a:rPr lang="en-US" sz="3200" dirty="0" smtClean="0">
                <a:solidFill>
                  <a:schemeClr val="bg1"/>
                </a:solidFill>
                <a:latin typeface="+mj-lt"/>
                <a:ea typeface="+mj-ea"/>
                <a:cs typeface="+mj-cs"/>
              </a:rPr>
              <a:t>	I’d love to hear from you as you try out dashboard ideas, and I’m available for questions:</a:t>
            </a:r>
            <a:br>
              <a:rPr lang="en-US" sz="3200" dirty="0" smtClean="0">
                <a:solidFill>
                  <a:schemeClr val="bg1"/>
                </a:solidFill>
                <a:latin typeface="+mj-lt"/>
                <a:ea typeface="+mj-ea"/>
                <a:cs typeface="+mj-cs"/>
              </a:rPr>
            </a:br>
            <a:r>
              <a:rPr lang="en-US" sz="3200" dirty="0">
                <a:solidFill>
                  <a:schemeClr val="bg1"/>
                </a:solidFill>
                <a:latin typeface="+mj-lt"/>
                <a:ea typeface="+mj-ea"/>
                <a:cs typeface="+mj-cs"/>
              </a:rPr>
              <a:t/>
            </a:r>
            <a:br>
              <a:rPr lang="en-US" sz="3200" dirty="0">
                <a:solidFill>
                  <a:schemeClr val="bg1"/>
                </a:solidFill>
                <a:latin typeface="+mj-lt"/>
                <a:ea typeface="+mj-ea"/>
                <a:cs typeface="+mj-cs"/>
              </a:rPr>
            </a:br>
            <a:r>
              <a:rPr lang="en-US" sz="3200" dirty="0" smtClean="0">
                <a:solidFill>
                  <a:schemeClr val="bg1"/>
                </a:solidFill>
                <a:latin typeface="+mj-lt"/>
                <a:ea typeface="+mj-ea"/>
                <a:cs typeface="+mj-cs"/>
              </a:rPr>
              <a:t>pkelsey@bdo.com</a:t>
            </a:r>
            <a:br>
              <a:rPr lang="en-US" sz="3200" dirty="0" smtClean="0">
                <a:solidFill>
                  <a:schemeClr val="bg1"/>
                </a:solidFill>
                <a:latin typeface="+mj-lt"/>
                <a:ea typeface="+mj-ea"/>
                <a:cs typeface="+mj-cs"/>
              </a:rPr>
            </a:br>
            <a:endParaRPr lang="en-US" sz="3200" dirty="0">
              <a:solidFill>
                <a:schemeClr val="bg1"/>
              </a:solidFill>
              <a:latin typeface="+mj-lt"/>
              <a:ea typeface="+mj-ea"/>
              <a:cs typeface="+mj-cs"/>
            </a:endParaRPr>
          </a:p>
        </p:txBody>
      </p:sp>
    </p:spTree>
    <p:extLst>
      <p:ext uri="{BB962C8B-B14F-4D97-AF65-F5344CB8AC3E}">
        <p14:creationId xmlns:p14="http://schemas.microsoft.com/office/powerpoint/2010/main" val="311463118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121408"/>
            <a:ext cx="8569325" cy="3813175"/>
          </a:xfrm>
        </p:spPr>
        <p:txBody>
          <a:bodyPr/>
          <a:lstStyle/>
          <a:p>
            <a:pPr marL="0" lvl="1" indent="0" algn="just" defTabSz="339725">
              <a:lnSpc>
                <a:spcPct val="90000"/>
              </a:lnSpc>
              <a:buClr>
                <a:srgbClr val="FF0000"/>
              </a:buClr>
              <a:buNone/>
              <a:defRPr/>
            </a:pPr>
            <a:r>
              <a:rPr lang="en-US" sz="2400" dirty="0" smtClean="0">
                <a:solidFill>
                  <a:srgbClr val="685040"/>
                </a:solidFill>
              </a:rPr>
              <a:t>Traditional financial reporting is often provided in some form to those with varied level of financial training/experience and varied perspectives of organizational priorities.  This impacts</a:t>
            </a:r>
          </a:p>
          <a:p>
            <a:pPr marL="0" lvl="1" indent="0" algn="just" defTabSz="339725">
              <a:lnSpc>
                <a:spcPct val="90000"/>
              </a:lnSpc>
              <a:buClr>
                <a:srgbClr val="FF0000"/>
              </a:buClr>
              <a:buNone/>
              <a:defRPr/>
            </a:pPr>
            <a:endParaRPr lang="en-US" sz="2400" dirty="0" smtClean="0">
              <a:solidFill>
                <a:srgbClr val="685040"/>
              </a:solidFill>
            </a:endParaRPr>
          </a:p>
          <a:p>
            <a:pPr marL="457200" lvl="1" indent="-457200" algn="just" defTabSz="339725">
              <a:lnSpc>
                <a:spcPct val="90000"/>
              </a:lnSpc>
              <a:buClr>
                <a:srgbClr val="FF0000"/>
              </a:buClr>
              <a:buFont typeface="Trebuchet MS" pitchFamily="34" charset="0"/>
              <a:buAutoNum type="arabicParenR"/>
              <a:defRPr/>
            </a:pPr>
            <a:r>
              <a:rPr lang="en-US" sz="2400" dirty="0" smtClean="0">
                <a:solidFill>
                  <a:srgbClr val="685040"/>
                </a:solidFill>
              </a:rPr>
              <a:t>How quickly they can understand the information</a:t>
            </a:r>
          </a:p>
          <a:p>
            <a:pPr marL="457200" lvl="1" indent="-457200" algn="just" defTabSz="339725">
              <a:lnSpc>
                <a:spcPct val="90000"/>
              </a:lnSpc>
              <a:buClr>
                <a:srgbClr val="FF0000"/>
              </a:buClr>
              <a:buAutoNum type="arabicParenR"/>
              <a:defRPr/>
            </a:pPr>
            <a:r>
              <a:rPr lang="en-US" sz="2400" dirty="0" smtClean="0">
                <a:solidFill>
                  <a:srgbClr val="685040"/>
                </a:solidFill>
              </a:rPr>
              <a:t>Whether or not they can translate the numbers to strategic actions for themselves</a:t>
            </a:r>
          </a:p>
          <a:p>
            <a:pPr marL="457200" lvl="1" indent="-457200" algn="just" defTabSz="339725">
              <a:lnSpc>
                <a:spcPct val="90000"/>
              </a:lnSpc>
              <a:buClr>
                <a:srgbClr val="FF0000"/>
              </a:buClr>
              <a:buAutoNum type="arabicParenR"/>
              <a:defRPr/>
            </a:pPr>
            <a:r>
              <a:rPr lang="en-US" sz="2400" dirty="0" smtClean="0">
                <a:solidFill>
                  <a:srgbClr val="685040"/>
                </a:solidFill>
              </a:rPr>
              <a:t>Whether or not they can provide feedback that helps others focus on strategic actions that align with the same goals</a:t>
            </a:r>
          </a:p>
          <a:p>
            <a:pPr marL="0" lvl="1" indent="0" algn="just" defTabSz="339725">
              <a:lnSpc>
                <a:spcPct val="90000"/>
              </a:lnSpc>
              <a:buClr>
                <a:srgbClr val="FF0000"/>
              </a:buClr>
              <a:buNone/>
              <a:defRPr/>
            </a:pPr>
            <a:endParaRPr lang="en-US" sz="2400" dirty="0">
              <a:solidFill>
                <a:srgbClr val="685040"/>
              </a:solidFill>
            </a:endParaRP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a:latin typeface="+mj-lt"/>
                <a:ea typeface="+mj-ea"/>
                <a:cs typeface="+mj-cs"/>
              </a:rPr>
              <a:t>W</a:t>
            </a:r>
            <a:r>
              <a:rPr lang="en-US" sz="3200" dirty="0" smtClean="0">
                <a:latin typeface="+mj-lt"/>
                <a:ea typeface="+mj-ea"/>
                <a:cs typeface="+mj-cs"/>
              </a:rPr>
              <a:t>eaknesses </a:t>
            </a:r>
            <a:r>
              <a:rPr lang="en-US" sz="3200" dirty="0">
                <a:latin typeface="+mj-lt"/>
                <a:ea typeface="+mj-ea"/>
                <a:cs typeface="+mj-cs"/>
              </a:rPr>
              <a:t>in T</a:t>
            </a:r>
            <a:r>
              <a:rPr lang="en-US" sz="3200" dirty="0" smtClean="0">
                <a:latin typeface="+mj-lt"/>
                <a:ea typeface="+mj-ea"/>
                <a:cs typeface="+mj-cs"/>
              </a:rPr>
              <a:t>raditional </a:t>
            </a:r>
            <a:r>
              <a:rPr lang="en-US" sz="3200" dirty="0">
                <a:latin typeface="+mj-lt"/>
                <a:ea typeface="+mj-ea"/>
                <a:cs typeface="+mj-cs"/>
              </a:rPr>
              <a:t>R</a:t>
            </a:r>
            <a:r>
              <a:rPr lang="en-US" sz="3200" dirty="0" smtClean="0">
                <a:latin typeface="+mj-lt"/>
                <a:ea typeface="+mj-ea"/>
                <a:cs typeface="+mj-cs"/>
              </a:rPr>
              <a:t>eporting</a:t>
            </a:r>
            <a:endParaRPr lang="en-US" sz="3200" dirty="0">
              <a:latin typeface="+mj-lt"/>
              <a:ea typeface="+mj-ea"/>
              <a:cs typeface="+mj-cs"/>
            </a:endParaRPr>
          </a:p>
        </p:txBody>
      </p:sp>
    </p:spTree>
    <p:extLst>
      <p:ext uri="{BB962C8B-B14F-4D97-AF65-F5344CB8AC3E}">
        <p14:creationId xmlns:p14="http://schemas.microsoft.com/office/powerpoint/2010/main" val="276834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121408"/>
            <a:ext cx="8569325" cy="3813175"/>
          </a:xfrm>
        </p:spPr>
        <p:txBody>
          <a:bodyPr/>
          <a:lstStyle/>
          <a:p>
            <a:pPr marL="0" lvl="1" indent="0" algn="just" defTabSz="339725">
              <a:lnSpc>
                <a:spcPct val="90000"/>
              </a:lnSpc>
              <a:buClr>
                <a:srgbClr val="FF0000"/>
              </a:buClr>
              <a:buNone/>
              <a:defRPr/>
            </a:pPr>
            <a:r>
              <a:rPr lang="en-US" sz="2400" dirty="0" smtClean="0">
                <a:solidFill>
                  <a:srgbClr val="685040"/>
                </a:solidFill>
              </a:rPr>
              <a:t>Traditional operational reporting is often provided outside the context of other realities, such as</a:t>
            </a:r>
          </a:p>
          <a:p>
            <a:pPr marL="0" lvl="1" indent="0" algn="just" defTabSz="339725">
              <a:lnSpc>
                <a:spcPct val="90000"/>
              </a:lnSpc>
              <a:buClr>
                <a:srgbClr val="FF0000"/>
              </a:buClr>
              <a:buNone/>
              <a:defRPr/>
            </a:pPr>
            <a:endParaRPr lang="en-US" sz="2400" dirty="0" smtClean="0">
              <a:solidFill>
                <a:srgbClr val="685040"/>
              </a:solidFill>
            </a:endParaRPr>
          </a:p>
          <a:p>
            <a:pPr marL="457200" lvl="1" indent="-457200" algn="just" defTabSz="339725">
              <a:lnSpc>
                <a:spcPct val="90000"/>
              </a:lnSpc>
              <a:buClr>
                <a:srgbClr val="FF0000"/>
              </a:buClr>
              <a:buFont typeface="Trebuchet MS" pitchFamily="34" charset="0"/>
              <a:buAutoNum type="arabicParenR"/>
              <a:defRPr/>
            </a:pPr>
            <a:r>
              <a:rPr lang="en-US" sz="2400" dirty="0" smtClean="0">
                <a:solidFill>
                  <a:srgbClr val="685040"/>
                </a:solidFill>
              </a:rPr>
              <a:t>Employment levels</a:t>
            </a:r>
          </a:p>
          <a:p>
            <a:pPr marL="457200" lvl="1" indent="-457200" algn="just" defTabSz="339725">
              <a:lnSpc>
                <a:spcPct val="90000"/>
              </a:lnSpc>
              <a:buClr>
                <a:srgbClr val="FF0000"/>
              </a:buClr>
              <a:buFont typeface="Trebuchet MS" pitchFamily="34" charset="0"/>
              <a:buAutoNum type="arabicParenR"/>
              <a:defRPr/>
            </a:pPr>
            <a:r>
              <a:rPr lang="en-US" sz="2400" dirty="0" smtClean="0">
                <a:solidFill>
                  <a:srgbClr val="685040"/>
                </a:solidFill>
              </a:rPr>
              <a:t>Financial data</a:t>
            </a:r>
          </a:p>
          <a:p>
            <a:pPr marL="0" lvl="1" indent="0" algn="just" defTabSz="339725">
              <a:lnSpc>
                <a:spcPct val="90000"/>
              </a:lnSpc>
              <a:buClr>
                <a:srgbClr val="FF0000"/>
              </a:buClr>
              <a:buNone/>
              <a:defRPr/>
            </a:pPr>
            <a:endParaRPr lang="en-US" sz="2400" dirty="0">
              <a:solidFill>
                <a:srgbClr val="685040"/>
              </a:solidFill>
            </a:endParaRP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a:latin typeface="+mj-lt"/>
                <a:ea typeface="+mj-ea"/>
                <a:cs typeface="+mj-cs"/>
              </a:rPr>
              <a:t>W</a:t>
            </a:r>
            <a:r>
              <a:rPr lang="en-US" sz="3200" dirty="0" smtClean="0">
                <a:latin typeface="+mj-lt"/>
                <a:ea typeface="+mj-ea"/>
                <a:cs typeface="+mj-cs"/>
              </a:rPr>
              <a:t>eaknesses </a:t>
            </a:r>
            <a:r>
              <a:rPr lang="en-US" sz="3200" dirty="0">
                <a:latin typeface="+mj-lt"/>
                <a:ea typeface="+mj-ea"/>
                <a:cs typeface="+mj-cs"/>
              </a:rPr>
              <a:t>in T</a:t>
            </a:r>
            <a:r>
              <a:rPr lang="en-US" sz="3200" dirty="0" smtClean="0">
                <a:latin typeface="+mj-lt"/>
                <a:ea typeface="+mj-ea"/>
                <a:cs typeface="+mj-cs"/>
              </a:rPr>
              <a:t>raditional </a:t>
            </a:r>
            <a:r>
              <a:rPr lang="en-US" sz="3200" dirty="0">
                <a:latin typeface="+mj-lt"/>
                <a:ea typeface="+mj-ea"/>
                <a:cs typeface="+mj-cs"/>
              </a:rPr>
              <a:t>R</a:t>
            </a:r>
            <a:r>
              <a:rPr lang="en-US" sz="3200" dirty="0" smtClean="0">
                <a:latin typeface="+mj-lt"/>
                <a:ea typeface="+mj-ea"/>
                <a:cs typeface="+mj-cs"/>
              </a:rPr>
              <a:t>eporting</a:t>
            </a:r>
            <a:endParaRPr lang="en-US" sz="3200" dirty="0">
              <a:latin typeface="+mj-lt"/>
              <a:ea typeface="+mj-ea"/>
              <a:cs typeface="+mj-cs"/>
            </a:endParaRPr>
          </a:p>
        </p:txBody>
      </p:sp>
    </p:spTree>
    <p:extLst>
      <p:ext uri="{BB962C8B-B14F-4D97-AF65-F5344CB8AC3E}">
        <p14:creationId xmlns:p14="http://schemas.microsoft.com/office/powerpoint/2010/main" val="172421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pPr marL="339725" lvl="1" indent="-339725" defTabSz="339725">
              <a:defRPr/>
            </a:pPr>
            <a:r>
              <a:rPr lang="en-US" sz="3200" dirty="0" smtClean="0">
                <a:solidFill>
                  <a:schemeClr val="bg1"/>
                </a:solidFill>
                <a:latin typeface="+mj-lt"/>
                <a:ea typeface="+mj-ea"/>
                <a:cs typeface="+mj-cs"/>
              </a:rPr>
              <a:t>	Define Dashboard</a:t>
            </a:r>
            <a:endParaRPr lang="en-US" sz="3200" dirty="0">
              <a:solidFill>
                <a:schemeClr val="bg1"/>
              </a:solidFill>
              <a:latin typeface="+mj-lt"/>
              <a:ea typeface="+mj-ea"/>
              <a:cs typeface="+mj-cs"/>
            </a:endParaRPr>
          </a:p>
        </p:txBody>
      </p:sp>
    </p:spTree>
    <p:extLst>
      <p:ext uri="{BB962C8B-B14F-4D97-AF65-F5344CB8AC3E}">
        <p14:creationId xmlns:p14="http://schemas.microsoft.com/office/powerpoint/2010/main" val="126747930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2121408"/>
            <a:ext cx="8569325" cy="3813175"/>
          </a:xfrm>
        </p:spPr>
        <p:txBody>
          <a:bodyPr/>
          <a:lstStyle/>
          <a:p>
            <a:pPr marL="0" lvl="1" indent="0" algn="just" defTabSz="339725">
              <a:lnSpc>
                <a:spcPct val="90000"/>
              </a:lnSpc>
              <a:buClr>
                <a:srgbClr val="FF0000"/>
              </a:buClr>
              <a:buNone/>
              <a:defRPr/>
            </a:pPr>
            <a:r>
              <a:rPr lang="en-US" sz="2400" dirty="0" smtClean="0">
                <a:solidFill>
                  <a:srgbClr val="685040"/>
                </a:solidFill>
              </a:rPr>
              <a:t>“A visual </a:t>
            </a:r>
            <a:r>
              <a:rPr lang="en-US" sz="2400" dirty="0">
                <a:solidFill>
                  <a:srgbClr val="685040"/>
                </a:solidFill>
              </a:rPr>
              <a:t>display of the most important information needed to achieve one or more objectives; consolidated and arranged on a single screen so the information can be monitored at a </a:t>
            </a:r>
            <a:r>
              <a:rPr lang="en-US" sz="2400" dirty="0" smtClean="0">
                <a:solidFill>
                  <a:srgbClr val="685040"/>
                </a:solidFill>
              </a:rPr>
              <a:t>glance”</a:t>
            </a:r>
          </a:p>
          <a:p>
            <a:pPr marL="0" lvl="1" indent="0" algn="just" defTabSz="339725">
              <a:lnSpc>
                <a:spcPct val="90000"/>
              </a:lnSpc>
              <a:buClr>
                <a:srgbClr val="FF0000"/>
              </a:buClr>
              <a:buNone/>
              <a:defRPr/>
            </a:pPr>
            <a:endParaRPr lang="en-US" sz="2400" dirty="0">
              <a:solidFill>
                <a:srgbClr val="685040"/>
              </a:solidFill>
            </a:endParaRPr>
          </a:p>
          <a:p>
            <a:pPr marL="0" lvl="1" indent="0" algn="just" defTabSz="339725">
              <a:lnSpc>
                <a:spcPct val="90000"/>
              </a:lnSpc>
              <a:buClr>
                <a:srgbClr val="FF0000"/>
              </a:buClr>
              <a:buNone/>
              <a:defRPr/>
            </a:pPr>
            <a:r>
              <a:rPr lang="en-US" sz="2400" dirty="0" smtClean="0">
                <a:solidFill>
                  <a:srgbClr val="685040"/>
                </a:solidFill>
              </a:rPr>
              <a:t>	- </a:t>
            </a:r>
            <a:r>
              <a:rPr lang="en-US" sz="2400" dirty="0">
                <a:solidFill>
                  <a:srgbClr val="685040"/>
                </a:solidFill>
              </a:rPr>
              <a:t>Few, S.  Information Dashboard Design: The Effective </a:t>
            </a:r>
            <a:r>
              <a:rPr lang="en-US" sz="2400" dirty="0" smtClean="0">
                <a:solidFill>
                  <a:srgbClr val="685040"/>
                </a:solidFill>
              </a:rPr>
              <a:t>			Visual </a:t>
            </a:r>
            <a:r>
              <a:rPr lang="en-US" sz="2400" dirty="0">
                <a:solidFill>
                  <a:srgbClr val="685040"/>
                </a:solidFill>
              </a:rPr>
              <a:t>Communication of </a:t>
            </a:r>
            <a:r>
              <a:rPr lang="en-US" sz="2400" dirty="0" err="1">
                <a:solidFill>
                  <a:srgbClr val="685040"/>
                </a:solidFill>
              </a:rPr>
              <a:t>Data.O’Reilly</a:t>
            </a:r>
            <a:r>
              <a:rPr lang="en-US" sz="2400" dirty="0">
                <a:solidFill>
                  <a:srgbClr val="685040"/>
                </a:solidFill>
              </a:rPr>
              <a:t> Media</a:t>
            </a:r>
          </a:p>
        </p:txBody>
      </p:sp>
      <p:sp>
        <p:nvSpPr>
          <p:cNvPr id="6" name="Title 1"/>
          <p:cNvSpPr>
            <a:spLocks noGrp="1"/>
          </p:cNvSpPr>
          <p:nvPr>
            <p:ph type="title"/>
          </p:nvPr>
        </p:nvSpPr>
        <p:spPr>
          <a:xfrm>
            <a:off x="287338" y="673100"/>
            <a:ext cx="8569325" cy="971550"/>
          </a:xfrm>
        </p:spPr>
        <p:txBody>
          <a:bodyPr/>
          <a:lstStyle/>
          <a:p>
            <a:pPr marL="339725" lvl="1" indent="-339725" defTabSz="339725">
              <a:lnSpc>
                <a:spcPct val="90000"/>
              </a:lnSpc>
              <a:defRPr/>
            </a:pPr>
            <a:r>
              <a:rPr lang="en-US" sz="3200" dirty="0" smtClean="0">
                <a:latin typeface="+mj-lt"/>
                <a:ea typeface="+mj-ea"/>
                <a:cs typeface="+mj-cs"/>
              </a:rPr>
              <a:t>Define Dashboard</a:t>
            </a:r>
            <a:endParaRPr lang="en-US" sz="3200" dirty="0">
              <a:latin typeface="+mj-lt"/>
              <a:ea typeface="+mj-ea"/>
              <a:cs typeface="+mj-cs"/>
            </a:endParaRPr>
          </a:p>
        </p:txBody>
      </p:sp>
    </p:spTree>
    <p:extLst>
      <p:ext uri="{BB962C8B-B14F-4D97-AF65-F5344CB8AC3E}">
        <p14:creationId xmlns:p14="http://schemas.microsoft.com/office/powerpoint/2010/main" val="390426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DO_PowerPoint_2007_std_310709">
  <a:themeElements>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B3AA6F318759448270FBBFD0D057AB" ma:contentTypeVersion="1" ma:contentTypeDescription="Create a new document." ma:contentTypeScope="" ma:versionID="98a773b09e8feb9a9c790d0209c6f096">
  <xsd:schema xmlns:xsd="http://www.w3.org/2001/XMLSchema" xmlns:p="http://schemas.microsoft.com/office/2006/metadata/properties" xmlns:ns2="82b87c7e-4fd2-4ab2-b658-bba2fabf099e" targetNamespace="http://schemas.microsoft.com/office/2006/metadata/properties" ma:root="true" ma:fieldsID="e3f5dac340d2b566a3192f289a0e51f3" ns2:_="">
    <xsd:import namespace="82b87c7e-4fd2-4ab2-b658-bba2fabf099e"/>
    <xsd:element name="properties">
      <xsd:complexType>
        <xsd:sequence>
          <xsd:element name="documentManagement">
            <xsd:complexType>
              <xsd:all>
                <xsd:element ref="ns2:TD_x0020_Category"/>
              </xsd:all>
            </xsd:complexType>
          </xsd:element>
        </xsd:sequence>
      </xsd:complexType>
    </xsd:element>
  </xsd:schema>
  <xsd:schema xmlns:xsd="http://www.w3.org/2001/XMLSchema" xmlns:dms="http://schemas.microsoft.com/office/2006/documentManagement/types" targetNamespace="82b87c7e-4fd2-4ab2-b658-bba2fabf099e" elementFormDefault="qualified">
    <xsd:import namespace="http://schemas.microsoft.com/office/2006/documentManagement/types"/>
    <xsd:element name="TD_x0020_Category" ma:index="8" ma:displayName="TD Category" ma:format="RadioButtons" ma:internalName="TD_x0020_Category">
      <xsd:simpleType>
        <xsd:restriction base="dms:Choice">
          <xsd:enumeration value="PDM"/>
          <xsd:enumeration value="EAQ"/>
          <xsd:enumeration value="CA"/>
          <xsd:enumeration value="EBP"/>
          <xsd:enumeration value="T&amp;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D_x0020_Category xmlns="82b87c7e-4fd2-4ab2-b658-bba2fabf099e">T&amp;D</TD_x0020_Category>
  </documentManagement>
</p:properties>
</file>

<file path=customXml/itemProps1.xml><?xml version="1.0" encoding="utf-8"?>
<ds:datastoreItem xmlns:ds="http://schemas.openxmlformats.org/officeDocument/2006/customXml" ds:itemID="{2C5AB6DC-0530-4062-B3E0-4A77E7CE0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b87c7e-4fd2-4ab2-b658-bba2fabf099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977FE9F-14C0-4DED-BEA6-294D19C10A62}">
  <ds:schemaRefs>
    <ds:schemaRef ds:uri="http://schemas.microsoft.com/sharepoint/v3/contenttype/forms"/>
  </ds:schemaRefs>
</ds:datastoreItem>
</file>

<file path=customXml/itemProps3.xml><?xml version="1.0" encoding="utf-8"?>
<ds:datastoreItem xmlns:ds="http://schemas.openxmlformats.org/officeDocument/2006/customXml" ds:itemID="{8B4A850E-5FD6-4695-9A37-03CE7A1799EC}">
  <ds:schemaRefs>
    <ds:schemaRef ds:uri="http://schemas.openxmlformats.org/package/2006/metadata/core-properties"/>
    <ds:schemaRef ds:uri="http://purl.org/dc/elements/1.1/"/>
    <ds:schemaRef ds:uri="http://www.w3.org/XML/1998/namespace"/>
    <ds:schemaRef ds:uri="http://purl.org/dc/dcmitype/"/>
    <ds:schemaRef ds:uri="http://schemas.microsoft.com/office/2006/documentManagement/types"/>
    <ds:schemaRef ds:uri="82b87c7e-4fd2-4ab2-b658-bba2fabf099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BDO_PowerPoint_2007_std_310709</Template>
  <TotalTime>1701</TotalTime>
  <Words>912</Words>
  <Application>Microsoft Office PowerPoint</Application>
  <PresentationFormat>On-screen Show (4:3)</PresentationFormat>
  <Paragraphs>188</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BDO_PowerPoint_2007_std_310709</vt:lpstr>
      <vt:lpstr>Driving Understanding With Dashboards   </vt:lpstr>
      <vt:lpstr>Objectives</vt:lpstr>
      <vt:lpstr> Consider Frequent Weaknesses in Traditional Reporting</vt:lpstr>
      <vt:lpstr>Weaknesses in Traditional Reporting</vt:lpstr>
      <vt:lpstr>Weaknesses in Traditional Reporting</vt:lpstr>
      <vt:lpstr>Weaknesses in Traditional Reporting</vt:lpstr>
      <vt:lpstr>Weaknesses in Traditional Reporting</vt:lpstr>
      <vt:lpstr> Define Dashboard</vt:lpstr>
      <vt:lpstr>Define Dashboard</vt:lpstr>
      <vt:lpstr>Example - http://www.uspto.gov/dashboards/patents/main.dashxml</vt:lpstr>
      <vt:lpstr>Example - http://www.pmmajik.com/simple-pmo-dashboard/</vt:lpstr>
      <vt:lpstr> Benefits of Dashboards</vt:lpstr>
      <vt:lpstr>Benefits of Dashboards</vt:lpstr>
      <vt:lpstr>Benefits of Dashboards</vt:lpstr>
      <vt:lpstr>Benefits of Dashboards</vt:lpstr>
      <vt:lpstr>Benefits of Dashboards</vt:lpstr>
      <vt:lpstr>Benefits of Dashboards</vt:lpstr>
      <vt:lpstr>Benefits of Dashboards</vt:lpstr>
      <vt:lpstr>Benefits of Dashboards</vt:lpstr>
      <vt:lpstr>Benefits of Dashboards</vt:lpstr>
      <vt:lpstr>Challenges of Dashboards</vt:lpstr>
      <vt:lpstr>Challenges of Dashboards</vt:lpstr>
      <vt:lpstr>Challenges of Dashboards</vt:lpstr>
      <vt:lpstr> Key Features of Effective Dashboards and Considerations for Getting Started </vt:lpstr>
      <vt:lpstr>Key Features of Effective Dashboards</vt:lpstr>
      <vt:lpstr>Considerations for Getting Started</vt:lpstr>
      <vt:lpstr> Demonstrate creation of the classic speedometer image in Excel</vt:lpstr>
      <vt:lpstr>Make Your Own Speedometer in Excel</vt:lpstr>
      <vt:lpstr>Create the Color Zones Table</vt:lpstr>
      <vt:lpstr> Highlight the data rows and select “Insert Chart”; then find the doughnut chart. </vt:lpstr>
      <vt:lpstr>You will get something like this:</vt:lpstr>
      <vt:lpstr> Right click on each section and you will see an option to change colors to match the label names.  Then you will have this: </vt:lpstr>
      <vt:lpstr> You can then click on and delete the labels, so you have this:</vt:lpstr>
      <vt:lpstr>  Right click on the doughnut and select “format data series.”  Change the rotation bar until the color zones are where you want them.</vt:lpstr>
      <vt:lpstr>  Also using the “format data series”, the last slider can adjust how thick the doughnut is.  I’ve make mine smaller:</vt:lpstr>
      <vt:lpstr>  Next, we will add the “mileage” markers. Before you do this step, you will want to move (by dragging or cut/paste) the image to it’s final location in the file.  You probably want the image on a tab separate from the data. </vt:lpstr>
      <vt:lpstr> To know where to place the text boxes, temporarily edit your data, but keep the same total by changing “hidden”.  For example, this will show you where 0, 20, 40, and 60 are:</vt:lpstr>
      <vt:lpstr>  I’ve just marked every 20 “miles” in my example, so I have this now (with the data changed back to the original amounts).</vt:lpstr>
      <vt:lpstr> This is your “base image” that will not change as daily data is monitored.  Next we will add an example of a specific goal being monitored.</vt:lpstr>
      <vt:lpstr> Let’s assume we want to monitor a simple actual sales vs. goal and we have this data, which could be easily updated:</vt:lpstr>
      <vt:lpstr> For each individual, a table would be set up like this:</vt:lpstr>
      <vt:lpstr> A note about the data updates:</vt:lpstr>
      <vt:lpstr> Next, click on the doughnut and choose “select data.” </vt:lpstr>
      <vt:lpstr> Next, click on the doughnut and choose “select data.” Find the “add” button, and then change “series values” to point to the individual-specific data like this:</vt:lpstr>
      <vt:lpstr> You will see this new image now:</vt:lpstr>
      <vt:lpstr> Right click on the outer ring and find the “change chart” option.  Select pie chart. Now you will have something like this:</vt:lpstr>
      <vt:lpstr> Using the same approach as above, but now for the pie chart, rotate the image using the rotation slider in the “format data series” area.  If you zero lines up you are set.</vt:lpstr>
      <vt:lpstr> Next, right click on the blue and green portions of the inner pie chart and change the color to white.  </vt:lpstr>
      <vt:lpstr> You can fine tune the image by adding labels as needed.</vt:lpstr>
      <vt:lpstr> Some other classics:</vt:lpstr>
      <vt:lpstr> Another classic:</vt:lpstr>
      <vt:lpstr> Keep in mind</vt:lpstr>
      <vt:lpstr> I’d love to hear from you as you try out dashboard ideas, and I’m available for questions:  pkelsey@bdo.com </vt:lpstr>
    </vt:vector>
  </TitlesOfParts>
  <Company>BDO Seidman,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HEADING</dc:title>
  <dc:creator>sprengjc</dc:creator>
  <cp:lastModifiedBy>Heidi Howard</cp:lastModifiedBy>
  <cp:revision>131</cp:revision>
  <cp:lastPrinted>2014-10-17T15:50:57Z</cp:lastPrinted>
  <dcterms:created xsi:type="dcterms:W3CDTF">2010-02-17T15:57:30Z</dcterms:created>
  <dcterms:modified xsi:type="dcterms:W3CDTF">2015-07-20T17:59:22Z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0x0101002DB3AA6F318759448270FBBFD0D057AB</vt:lpwstr>
  </property>
</Properties>
</file>